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52" r:id="rId1"/>
  </p:sldMasterIdLst>
  <p:notesMasterIdLst>
    <p:notesMasterId r:id="rId46"/>
  </p:notesMasterIdLst>
  <p:handoutMasterIdLst>
    <p:handoutMasterId r:id="rId47"/>
  </p:handoutMasterIdLst>
  <p:sldIdLst>
    <p:sldId id="384" r:id="rId2"/>
    <p:sldId id="423" r:id="rId3"/>
    <p:sldId id="462" r:id="rId4"/>
    <p:sldId id="419" r:id="rId5"/>
    <p:sldId id="455" r:id="rId6"/>
    <p:sldId id="449" r:id="rId7"/>
    <p:sldId id="424" r:id="rId8"/>
    <p:sldId id="457" r:id="rId9"/>
    <p:sldId id="458" r:id="rId10"/>
    <p:sldId id="459" r:id="rId11"/>
    <p:sldId id="460" r:id="rId12"/>
    <p:sldId id="474" r:id="rId13"/>
    <p:sldId id="461" r:id="rId14"/>
    <p:sldId id="434" r:id="rId15"/>
    <p:sldId id="370" r:id="rId16"/>
    <p:sldId id="390" r:id="rId17"/>
    <p:sldId id="403" r:id="rId18"/>
    <p:sldId id="412" r:id="rId19"/>
    <p:sldId id="371" r:id="rId20"/>
    <p:sldId id="394" r:id="rId21"/>
    <p:sldId id="414" r:id="rId22"/>
    <p:sldId id="436" r:id="rId23"/>
    <p:sldId id="438" r:id="rId24"/>
    <p:sldId id="439" r:id="rId25"/>
    <p:sldId id="440" r:id="rId26"/>
    <p:sldId id="441" r:id="rId27"/>
    <p:sldId id="432" r:id="rId28"/>
    <p:sldId id="433" r:id="rId29"/>
    <p:sldId id="435" r:id="rId30"/>
    <p:sldId id="463" r:id="rId31"/>
    <p:sldId id="464" r:id="rId32"/>
    <p:sldId id="465" r:id="rId33"/>
    <p:sldId id="467" r:id="rId34"/>
    <p:sldId id="466" r:id="rId35"/>
    <p:sldId id="468" r:id="rId36"/>
    <p:sldId id="469" r:id="rId37"/>
    <p:sldId id="470" r:id="rId38"/>
    <p:sldId id="471" r:id="rId39"/>
    <p:sldId id="472" r:id="rId40"/>
    <p:sldId id="473" r:id="rId41"/>
    <p:sldId id="475" r:id="rId42"/>
    <p:sldId id="476" r:id="rId43"/>
    <p:sldId id="477" r:id="rId44"/>
    <p:sldId id="413" r:id="rId45"/>
  </p:sldIdLst>
  <p:sldSz cx="9144000" cy="6858000" type="screen4x3"/>
  <p:notesSz cx="6858000" cy="9144000"/>
  <p:custDataLst>
    <p:tags r:id="rId48"/>
  </p:custDataLst>
  <p:defaultTextStyle>
    <a:defPPr>
      <a:defRPr lang="en-US"/>
    </a:defPPr>
    <a:lvl1pPr algn="l" rtl="0" fontAlgn="base">
      <a:spcBef>
        <a:spcPct val="0"/>
      </a:spcBef>
      <a:spcAft>
        <a:spcPct val="0"/>
      </a:spcAft>
      <a:defRPr kumimoji="1" sz="2800" b="1" kern="1200">
        <a:solidFill>
          <a:srgbClr val="003399"/>
        </a:solidFill>
        <a:latin typeface="Arial" pitchFamily="34" charset="0"/>
        <a:ea typeface="+mn-ea"/>
        <a:cs typeface="Times New Roman" pitchFamily="18" charset="0"/>
      </a:defRPr>
    </a:lvl1pPr>
    <a:lvl2pPr marL="457200" algn="l" rtl="0" fontAlgn="base">
      <a:spcBef>
        <a:spcPct val="0"/>
      </a:spcBef>
      <a:spcAft>
        <a:spcPct val="0"/>
      </a:spcAft>
      <a:defRPr kumimoji="1" sz="2800" b="1" kern="1200">
        <a:solidFill>
          <a:srgbClr val="003399"/>
        </a:solidFill>
        <a:latin typeface="Arial" pitchFamily="34" charset="0"/>
        <a:ea typeface="+mn-ea"/>
        <a:cs typeface="Times New Roman" pitchFamily="18" charset="0"/>
      </a:defRPr>
    </a:lvl2pPr>
    <a:lvl3pPr marL="914400" algn="l" rtl="0" fontAlgn="base">
      <a:spcBef>
        <a:spcPct val="0"/>
      </a:spcBef>
      <a:spcAft>
        <a:spcPct val="0"/>
      </a:spcAft>
      <a:defRPr kumimoji="1" sz="2800" b="1" kern="1200">
        <a:solidFill>
          <a:srgbClr val="003399"/>
        </a:solidFill>
        <a:latin typeface="Arial" pitchFamily="34" charset="0"/>
        <a:ea typeface="+mn-ea"/>
        <a:cs typeface="Times New Roman" pitchFamily="18" charset="0"/>
      </a:defRPr>
    </a:lvl3pPr>
    <a:lvl4pPr marL="1371600" algn="l" rtl="0" fontAlgn="base">
      <a:spcBef>
        <a:spcPct val="0"/>
      </a:spcBef>
      <a:spcAft>
        <a:spcPct val="0"/>
      </a:spcAft>
      <a:defRPr kumimoji="1" sz="2800" b="1" kern="1200">
        <a:solidFill>
          <a:srgbClr val="003399"/>
        </a:solidFill>
        <a:latin typeface="Arial" pitchFamily="34" charset="0"/>
        <a:ea typeface="+mn-ea"/>
        <a:cs typeface="Times New Roman" pitchFamily="18" charset="0"/>
      </a:defRPr>
    </a:lvl4pPr>
    <a:lvl5pPr marL="1828800" algn="l" rtl="0" fontAlgn="base">
      <a:spcBef>
        <a:spcPct val="0"/>
      </a:spcBef>
      <a:spcAft>
        <a:spcPct val="0"/>
      </a:spcAft>
      <a:defRPr kumimoji="1" sz="2800" b="1" kern="1200">
        <a:solidFill>
          <a:srgbClr val="003399"/>
        </a:solidFill>
        <a:latin typeface="Arial" pitchFamily="34" charset="0"/>
        <a:ea typeface="+mn-ea"/>
        <a:cs typeface="Times New Roman" pitchFamily="18" charset="0"/>
      </a:defRPr>
    </a:lvl5pPr>
    <a:lvl6pPr marL="2286000" algn="l" defTabSz="914400" rtl="0" eaLnBrk="1" latinLnBrk="0" hangingPunct="1">
      <a:defRPr kumimoji="1" sz="2800" b="1" kern="1200">
        <a:solidFill>
          <a:srgbClr val="003399"/>
        </a:solidFill>
        <a:latin typeface="Arial" pitchFamily="34" charset="0"/>
        <a:ea typeface="+mn-ea"/>
        <a:cs typeface="Times New Roman" pitchFamily="18" charset="0"/>
      </a:defRPr>
    </a:lvl6pPr>
    <a:lvl7pPr marL="2743200" algn="l" defTabSz="914400" rtl="0" eaLnBrk="1" latinLnBrk="0" hangingPunct="1">
      <a:defRPr kumimoji="1" sz="2800" b="1" kern="1200">
        <a:solidFill>
          <a:srgbClr val="003399"/>
        </a:solidFill>
        <a:latin typeface="Arial" pitchFamily="34" charset="0"/>
        <a:ea typeface="+mn-ea"/>
        <a:cs typeface="Times New Roman" pitchFamily="18" charset="0"/>
      </a:defRPr>
    </a:lvl7pPr>
    <a:lvl8pPr marL="3200400" algn="l" defTabSz="914400" rtl="0" eaLnBrk="1" latinLnBrk="0" hangingPunct="1">
      <a:defRPr kumimoji="1" sz="2800" b="1" kern="1200">
        <a:solidFill>
          <a:srgbClr val="003399"/>
        </a:solidFill>
        <a:latin typeface="Arial" pitchFamily="34" charset="0"/>
        <a:ea typeface="+mn-ea"/>
        <a:cs typeface="Times New Roman" pitchFamily="18" charset="0"/>
      </a:defRPr>
    </a:lvl8pPr>
    <a:lvl9pPr marL="3657600" algn="l" defTabSz="914400" rtl="0" eaLnBrk="1" latinLnBrk="0" hangingPunct="1">
      <a:defRPr kumimoji="1" sz="2800" b="1" kern="1200">
        <a:solidFill>
          <a:srgbClr val="003399"/>
        </a:solidFill>
        <a:latin typeface="Arial"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36699"/>
    <a:srgbClr val="000000"/>
    <a:srgbClr val="FF9966"/>
    <a:srgbClr val="008080"/>
    <a:srgbClr val="009999"/>
    <a:srgbClr val="99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75767" autoAdjust="0"/>
  </p:normalViewPr>
  <p:slideViewPr>
    <p:cSldViewPr>
      <p:cViewPr varScale="1">
        <p:scale>
          <a:sx n="55" d="100"/>
          <a:sy n="55" d="100"/>
        </p:scale>
        <p:origin x="79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64"/>
    </p:cViewPr>
  </p:sorterViewPr>
  <p:notesViewPr>
    <p:cSldViewPr>
      <p:cViewPr>
        <p:scale>
          <a:sx n="100" d="100"/>
          <a:sy n="100" d="100"/>
        </p:scale>
        <p:origin x="-246"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kumimoji="0" sz="1200" b="0">
                <a:solidFill>
                  <a:schemeClr val="tx1"/>
                </a:solidFill>
                <a:latin typeface="Times New Roman" pitchFamily="18" charset="0"/>
              </a:defRPr>
            </a:lvl1pPr>
          </a:lstStyle>
          <a:p>
            <a:pPr>
              <a:defRPr/>
            </a:pPr>
            <a:endParaRPr lang="en-US"/>
          </a:p>
        </p:txBody>
      </p:sp>
      <p:sp>
        <p:nvSpPr>
          <p:cNvPr id="143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kumimoji="0" sz="1200" b="0">
                <a:solidFill>
                  <a:schemeClr val="tx1"/>
                </a:solidFill>
                <a:latin typeface="Times New Roman" pitchFamily="18" charset="0"/>
              </a:defRPr>
            </a:lvl1pPr>
          </a:lstStyle>
          <a:p>
            <a:pPr>
              <a:defRPr/>
            </a:pPr>
            <a:fld id="{9AA69C1D-98EB-49B4-A8E4-8523961B62F4}" type="datetime1">
              <a:rPr lang="en-US"/>
              <a:pPr>
                <a:defRPr/>
              </a:pPr>
              <a:t>6/9/2017</a:t>
            </a:fld>
            <a:endParaRPr lang="en-US"/>
          </a:p>
        </p:txBody>
      </p:sp>
      <p:sp>
        <p:nvSpPr>
          <p:cNvPr id="143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defRPr kumimoji="0" sz="1200" b="0">
                <a:solidFill>
                  <a:schemeClr val="tx1"/>
                </a:solidFill>
                <a:latin typeface="Times New Roman" pitchFamily="18" charset="0"/>
              </a:defRPr>
            </a:lvl1pPr>
          </a:lstStyle>
          <a:p>
            <a:pPr>
              <a:defRPr/>
            </a:pPr>
            <a:endParaRPr lang="en-US"/>
          </a:p>
        </p:txBody>
      </p:sp>
      <p:sp>
        <p:nvSpPr>
          <p:cNvPr id="143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kumimoji="0" sz="1200" b="0">
                <a:solidFill>
                  <a:schemeClr val="tx1"/>
                </a:solidFill>
                <a:latin typeface="Times New Roman" pitchFamily="18" charset="0"/>
              </a:defRPr>
            </a:lvl1pPr>
          </a:lstStyle>
          <a:p>
            <a:pPr>
              <a:defRPr/>
            </a:pPr>
            <a:fld id="{149DB414-04E5-4B8C-BB51-4C5A916237A9}" type="slidenum">
              <a:rPr lang="en-US"/>
              <a:pPr>
                <a:defRPr/>
              </a:pPr>
              <a:t>‹#›</a:t>
            </a:fld>
            <a:endParaRPr lang="en-US"/>
          </a:p>
        </p:txBody>
      </p:sp>
    </p:spTree>
    <p:extLst>
      <p:ext uri="{BB962C8B-B14F-4D97-AF65-F5344CB8AC3E}">
        <p14:creationId xmlns:p14="http://schemas.microsoft.com/office/powerpoint/2010/main" val="4081063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kumimoji="0" sz="1200" b="0">
                <a:solidFill>
                  <a:schemeClr val="tx1"/>
                </a:solidFill>
                <a:latin typeface="Times New Roman" pitchFamily="18" charset="0"/>
              </a:defRPr>
            </a:lvl1pPr>
          </a:lstStyle>
          <a:p>
            <a:pPr>
              <a:defRPr/>
            </a:pPr>
            <a:endParaRPr lang="en-US"/>
          </a:p>
        </p:txBody>
      </p:sp>
      <p:sp>
        <p:nvSpPr>
          <p:cNvPr id="45059" name="Rectangle 9"/>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kumimoji="0" sz="1200" b="0">
                <a:solidFill>
                  <a:schemeClr val="tx1"/>
                </a:solidFill>
                <a:latin typeface="Times New Roman" pitchFamily="18" charset="0"/>
              </a:defRPr>
            </a:lvl1pPr>
          </a:lstStyle>
          <a:p>
            <a:pPr>
              <a:defRPr/>
            </a:pPr>
            <a:fld id="{A7B37ADC-FE33-4DDD-A296-0D099DD6E7EE}" type="datetime1">
              <a:rPr lang="en-US"/>
              <a:pPr>
                <a:defRPr/>
              </a:pPr>
              <a:t>6/9/2017</a:t>
            </a:fld>
            <a:endParaRPr 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defRPr kumimoji="0" sz="1200" b="0">
                <a:solidFill>
                  <a:schemeClr val="tx1"/>
                </a:solidFill>
                <a:latin typeface="Times New Roman" pitchFamily="18" charset="0"/>
              </a:defRPr>
            </a:lvl1pPr>
          </a:lstStyle>
          <a:p>
            <a:pPr>
              <a:defRPr/>
            </a:pPr>
            <a:endParaRPr lang="en-US"/>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kumimoji="0" sz="1200" b="0">
                <a:solidFill>
                  <a:schemeClr val="tx1"/>
                </a:solidFill>
                <a:latin typeface="Times New Roman" pitchFamily="18" charset="0"/>
              </a:defRPr>
            </a:lvl1pPr>
          </a:lstStyle>
          <a:p>
            <a:pPr>
              <a:defRPr/>
            </a:pPr>
            <a:fld id="{B2F18AB6-52C5-4685-8F76-E98EDC52E676}" type="slidenum">
              <a:rPr lang="en-US"/>
              <a:pPr>
                <a:defRPr/>
              </a:pPr>
              <a:t>‹#›</a:t>
            </a:fld>
            <a:endParaRPr lang="en-US"/>
          </a:p>
        </p:txBody>
      </p:sp>
    </p:spTree>
    <p:extLst>
      <p:ext uri="{BB962C8B-B14F-4D97-AF65-F5344CB8AC3E}">
        <p14:creationId xmlns:p14="http://schemas.microsoft.com/office/powerpoint/2010/main" val="160019058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1"/>
          <p:cNvSpPr>
            <a:spLocks noGrp="1" noChangeArrowheads="1"/>
          </p:cNvSpPr>
          <p:nvPr>
            <p:ph type="dt" sz="quarter" idx="1"/>
          </p:nvPr>
        </p:nvSpPr>
        <p:spPr>
          <a:noFill/>
        </p:spPr>
        <p:txBody>
          <a:bodyPr/>
          <a:lstStyle/>
          <a:p>
            <a:fld id="{7AE9513B-31A7-4E2D-9840-2F0264D9327C}" type="datetime1">
              <a:rPr lang="en-US" smtClean="0"/>
              <a:pPr/>
              <a:t>6/9/2017</a:t>
            </a:fld>
            <a:endParaRPr lang="en-US" smtClean="0"/>
          </a:p>
        </p:txBody>
      </p:sp>
      <p:sp>
        <p:nvSpPr>
          <p:cNvPr id="47107" name="Rectangle 13"/>
          <p:cNvSpPr>
            <a:spLocks noGrp="1" noChangeArrowheads="1"/>
          </p:cNvSpPr>
          <p:nvPr>
            <p:ph type="sldNum" sz="quarter" idx="5"/>
          </p:nvPr>
        </p:nvSpPr>
        <p:spPr>
          <a:noFill/>
        </p:spPr>
        <p:txBody>
          <a:bodyPr/>
          <a:lstStyle/>
          <a:p>
            <a:fld id="{E835B2E2-C582-4CBE-829F-DD8A5C0D0960}" type="slidenum">
              <a:rPr lang="en-US" smtClean="0"/>
              <a:pPr/>
              <a:t>1</a:t>
            </a:fld>
            <a:endParaRPr lang="en-US" smtClean="0"/>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p:spPr>
        <p:txBody>
          <a:bodyPr/>
          <a:lstStyle/>
          <a:p>
            <a:r>
              <a:rPr lang="en-US" smtClean="0">
                <a:latin typeface="Arial" pitchFamily="34" charset="0"/>
              </a:rPr>
              <a:t>MassMATCH stands for Maximizing Assistive Technology in Consumers’ Hands</a:t>
            </a:r>
          </a:p>
          <a:p>
            <a:endParaRPr lang="en-US" smtClean="0">
              <a:latin typeface="Arial" pitchFamily="34" charset="0"/>
            </a:endParaRPr>
          </a:p>
        </p:txBody>
      </p:sp>
    </p:spTree>
    <p:extLst>
      <p:ext uri="{BB962C8B-B14F-4D97-AF65-F5344CB8AC3E}">
        <p14:creationId xmlns:p14="http://schemas.microsoft.com/office/powerpoint/2010/main" val="1324462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effectLst/>
                <a:latin typeface="Arial" charset="0"/>
                <a:ea typeface="+mn-ea"/>
                <a:cs typeface="+mn-cs"/>
              </a:rPr>
              <a:t>Community partners who do some of the actual pick-up, refurbishing and delivery: </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effectLst/>
                <a:latin typeface="Arial" charset="0"/>
                <a:ea typeface="+mn-ea"/>
                <a:cs typeface="+mn-cs"/>
              </a:rPr>
              <a:t>UCP Berkshire</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effectLst/>
                <a:latin typeface="Arial" charset="0"/>
                <a:ea typeface="+mn-ea"/>
                <a:cs typeface="+mn-cs"/>
              </a:rPr>
              <a:t>Stavros CIL</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effectLst/>
                <a:latin typeface="Arial" charset="0"/>
                <a:ea typeface="+mn-ea"/>
                <a:cs typeface="+mn-cs"/>
              </a:rPr>
              <a:t>DDS</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effectLst/>
                <a:latin typeface="Arial" charset="0"/>
                <a:ea typeface="+mn-ea"/>
                <a:cs typeface="+mn-cs"/>
              </a:rPr>
              <a:t>Pappas Rehab. Hospital for Children </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effectLst/>
                <a:latin typeface="Arial" charset="0"/>
                <a:ea typeface="+mn-ea"/>
                <a:cs typeface="+mn-cs"/>
              </a:rPr>
              <a:t>The Boston Home.  </a:t>
            </a:r>
          </a:p>
          <a:p>
            <a:endParaRPr lang="en-US" dirty="0"/>
          </a:p>
        </p:txBody>
      </p:sp>
      <p:sp>
        <p:nvSpPr>
          <p:cNvPr id="4" name="Date Placeholder 3"/>
          <p:cNvSpPr>
            <a:spLocks noGrp="1"/>
          </p:cNvSpPr>
          <p:nvPr>
            <p:ph type="dt" idx="10"/>
          </p:nvPr>
        </p:nvSpPr>
        <p:spPr/>
        <p:txBody>
          <a:bodyPr/>
          <a:lstStyle/>
          <a:p>
            <a:pPr>
              <a:defRPr/>
            </a:pPr>
            <a:fld id="{A7B37ADC-FE33-4DDD-A296-0D099DD6E7EE}" type="datetime1">
              <a:rPr lang="en-US" smtClean="0"/>
              <a:pPr>
                <a:defRPr/>
              </a:pPr>
              <a:t>6/9/2017</a:t>
            </a:fld>
            <a:endParaRPr lang="en-US"/>
          </a:p>
        </p:txBody>
      </p:sp>
      <p:sp>
        <p:nvSpPr>
          <p:cNvPr id="5" name="Slide Number Placeholder 4"/>
          <p:cNvSpPr>
            <a:spLocks noGrp="1"/>
          </p:cNvSpPr>
          <p:nvPr>
            <p:ph type="sldNum" sz="quarter" idx="11"/>
          </p:nvPr>
        </p:nvSpPr>
        <p:spPr/>
        <p:txBody>
          <a:bodyPr/>
          <a:lstStyle/>
          <a:p>
            <a:pPr>
              <a:defRPr/>
            </a:pPr>
            <a:fld id="{B2F18AB6-52C5-4685-8F76-E98EDC52E676}" type="slidenum">
              <a:rPr lang="en-US" smtClean="0"/>
              <a:pPr>
                <a:defRPr/>
              </a:pPr>
              <a:t>18</a:t>
            </a:fld>
            <a:endParaRPr lang="en-US"/>
          </a:p>
        </p:txBody>
      </p:sp>
    </p:spTree>
    <p:extLst>
      <p:ext uri="{BB962C8B-B14F-4D97-AF65-F5344CB8AC3E}">
        <p14:creationId xmlns:p14="http://schemas.microsoft.com/office/powerpoint/2010/main" val="361732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1"/>
          <p:cNvSpPr>
            <a:spLocks noGrp="1" noChangeArrowheads="1"/>
          </p:cNvSpPr>
          <p:nvPr>
            <p:ph type="dt" sz="quarter" idx="1"/>
          </p:nvPr>
        </p:nvSpPr>
        <p:spPr>
          <a:noFill/>
        </p:spPr>
        <p:txBody>
          <a:bodyPr/>
          <a:lstStyle/>
          <a:p>
            <a:fld id="{6531E0BD-2D16-4163-B9E2-6A8DF179CCE9}" type="datetime1">
              <a:rPr lang="en-US" smtClean="0"/>
              <a:pPr/>
              <a:t>6/9/2017</a:t>
            </a:fld>
            <a:endParaRPr lang="en-US" smtClean="0"/>
          </a:p>
        </p:txBody>
      </p:sp>
      <p:sp>
        <p:nvSpPr>
          <p:cNvPr id="49155" name="Rectangle 13"/>
          <p:cNvSpPr>
            <a:spLocks noGrp="1" noChangeArrowheads="1"/>
          </p:cNvSpPr>
          <p:nvPr>
            <p:ph type="sldNum" sz="quarter" idx="5"/>
          </p:nvPr>
        </p:nvSpPr>
        <p:spPr>
          <a:noFill/>
        </p:spPr>
        <p:txBody>
          <a:bodyPr/>
          <a:lstStyle/>
          <a:p>
            <a:fld id="{DD157104-269B-4EF5-90CE-5F44C69F76E0}" type="slidenum">
              <a:rPr lang="en-US" smtClean="0"/>
              <a:pPr/>
              <a:t>19</a:t>
            </a:fld>
            <a:endParaRPr lang="en-US" smtClean="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p:spPr>
        <p:txBody>
          <a:bodyPr/>
          <a:lstStyle/>
          <a:p>
            <a:r>
              <a:rPr lang="en-US" dirty="0" smtClean="0">
                <a:latin typeface="Arial" pitchFamily="34" charset="0"/>
              </a:rPr>
              <a:t>ATRC: Demonstration and Loan Participants in 2016 </a:t>
            </a:r>
          </a:p>
          <a:p>
            <a:r>
              <a:rPr lang="en-US" dirty="0" smtClean="0">
                <a:latin typeface="Arial" pitchFamily="34" charset="0"/>
              </a:rPr>
              <a:t>Individuals with disabilities, 26%</a:t>
            </a:r>
          </a:p>
          <a:p>
            <a:r>
              <a:rPr lang="en-US" dirty="0" smtClean="0">
                <a:latin typeface="Arial" pitchFamily="34" charset="0"/>
              </a:rPr>
              <a:t>Family members, guardians, and authorized representatives, 30%</a:t>
            </a:r>
          </a:p>
          <a:p>
            <a:r>
              <a:rPr lang="en-US" dirty="0" smtClean="0">
                <a:latin typeface="Arial" pitchFamily="34" charset="0"/>
              </a:rPr>
              <a:t>Representatives of Education, 13%</a:t>
            </a:r>
          </a:p>
          <a:p>
            <a:r>
              <a:rPr lang="en-US" dirty="0" smtClean="0">
                <a:latin typeface="Arial" pitchFamily="34" charset="0"/>
              </a:rPr>
              <a:t>Representatives of Employment, 1%</a:t>
            </a:r>
          </a:p>
          <a:p>
            <a:r>
              <a:rPr lang="en-US" dirty="0" smtClean="0">
                <a:latin typeface="Arial" pitchFamily="34" charset="0"/>
              </a:rPr>
              <a:t>Representatives of Health, allied health, and rehabilitation, 10%</a:t>
            </a:r>
          </a:p>
          <a:p>
            <a:r>
              <a:rPr lang="en-US" dirty="0" smtClean="0">
                <a:latin typeface="Arial" pitchFamily="34" charset="0"/>
              </a:rPr>
              <a:t>Representatives of Community Living, 4%</a:t>
            </a:r>
          </a:p>
          <a:p>
            <a:r>
              <a:rPr lang="en-US" dirty="0" smtClean="0">
                <a:latin typeface="Arial" pitchFamily="34" charset="0"/>
              </a:rPr>
              <a:t>Representatives of Technology, 16%</a:t>
            </a:r>
          </a:p>
        </p:txBody>
      </p:sp>
    </p:spTree>
    <p:extLst>
      <p:ext uri="{BB962C8B-B14F-4D97-AF65-F5344CB8AC3E}">
        <p14:creationId xmlns:p14="http://schemas.microsoft.com/office/powerpoint/2010/main" val="972215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dirty="0" smtClean="0"/>
          </a:p>
        </p:txBody>
      </p:sp>
      <p:sp>
        <p:nvSpPr>
          <p:cNvPr id="41988" name="Slide Number Placeholder 3"/>
          <p:cNvSpPr>
            <a:spLocks noGrp="1"/>
          </p:cNvSpPr>
          <p:nvPr>
            <p:ph type="sldNum" sz="quarter" idx="5"/>
          </p:nvPr>
        </p:nvSpPr>
        <p:spPr>
          <a:noFill/>
        </p:spPr>
        <p:txBody>
          <a:bodyPr/>
          <a:lstStyle/>
          <a:p>
            <a:fld id="{B189E2CF-1E82-44FC-8B18-1AA52A01DF1A}" type="slidenum">
              <a:rPr lang="en-US" smtClean="0"/>
              <a:pPr/>
              <a:t>21</a:t>
            </a:fld>
            <a:endParaRPr lang="en-US" smtClean="0"/>
          </a:p>
        </p:txBody>
      </p:sp>
    </p:spTree>
    <p:extLst>
      <p:ext uri="{BB962C8B-B14F-4D97-AF65-F5344CB8AC3E}">
        <p14:creationId xmlns:p14="http://schemas.microsoft.com/office/powerpoint/2010/main" val="1725730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Grp="1" noChangeArrowheads="1"/>
          </p:cNvSpPr>
          <p:nvPr>
            <p:ph type="dt" sz="quarter" idx="1"/>
          </p:nvPr>
        </p:nvSpPr>
        <p:spPr>
          <a:noFill/>
        </p:spPr>
        <p:txBody>
          <a:bodyPr/>
          <a:lstStyle/>
          <a:p>
            <a:fld id="{B53F101F-B2C5-44D0-9E53-DB49A1F0CFAD}" type="datetime1">
              <a:rPr lang="en-US" smtClean="0"/>
              <a:pPr/>
              <a:t>6/9/2017</a:t>
            </a:fld>
            <a:endParaRPr lang="en-US" smtClean="0"/>
          </a:p>
        </p:txBody>
      </p:sp>
      <p:sp>
        <p:nvSpPr>
          <p:cNvPr id="46083" name="Rectangle 13"/>
          <p:cNvSpPr>
            <a:spLocks noGrp="1" noChangeArrowheads="1"/>
          </p:cNvSpPr>
          <p:nvPr>
            <p:ph type="sldNum" sz="quarter" idx="5"/>
          </p:nvPr>
        </p:nvSpPr>
        <p:spPr>
          <a:noFill/>
        </p:spPr>
        <p:txBody>
          <a:bodyPr/>
          <a:lstStyle/>
          <a:p>
            <a:fld id="{159B6304-4535-4918-8110-930FC70D1CA6}" type="slidenum">
              <a:rPr lang="en-US" smtClean="0"/>
              <a:pPr/>
              <a:t>22</a:t>
            </a:fld>
            <a:endParaRPr lang="en-US" smtClean="0"/>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644730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smtClean="0"/>
          </a:p>
        </p:txBody>
      </p:sp>
      <p:sp>
        <p:nvSpPr>
          <p:cNvPr id="45060" name="Slide Number Placeholder 3"/>
          <p:cNvSpPr>
            <a:spLocks noGrp="1"/>
          </p:cNvSpPr>
          <p:nvPr>
            <p:ph type="sldNum" sz="quarter" idx="5"/>
          </p:nvPr>
        </p:nvSpPr>
        <p:spPr>
          <a:noFill/>
        </p:spPr>
        <p:txBody>
          <a:bodyPr/>
          <a:lstStyle/>
          <a:p>
            <a:fld id="{BA45D5FB-D9B9-4C67-8445-322975A00FAE}" type="slidenum">
              <a:rPr lang="en-US" smtClean="0"/>
              <a:pPr/>
              <a:t>26</a:t>
            </a:fld>
            <a:endParaRPr lang="en-US" smtClean="0"/>
          </a:p>
        </p:txBody>
      </p:sp>
    </p:spTree>
    <p:extLst>
      <p:ext uri="{BB962C8B-B14F-4D97-AF65-F5344CB8AC3E}">
        <p14:creationId xmlns:p14="http://schemas.microsoft.com/office/powerpoint/2010/main" val="703420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A7B37ADC-FE33-4DDD-A296-0D099DD6E7EE}" type="datetime1">
              <a:rPr lang="en-US" smtClean="0"/>
              <a:pPr>
                <a:defRPr/>
              </a:pPr>
              <a:t>6/9/2017</a:t>
            </a:fld>
            <a:endParaRPr lang="en-US"/>
          </a:p>
        </p:txBody>
      </p:sp>
      <p:sp>
        <p:nvSpPr>
          <p:cNvPr id="5" name="Slide Number Placeholder 4"/>
          <p:cNvSpPr>
            <a:spLocks noGrp="1"/>
          </p:cNvSpPr>
          <p:nvPr>
            <p:ph type="sldNum" sz="quarter" idx="11"/>
          </p:nvPr>
        </p:nvSpPr>
        <p:spPr/>
        <p:txBody>
          <a:bodyPr/>
          <a:lstStyle/>
          <a:p>
            <a:pPr>
              <a:defRPr/>
            </a:pPr>
            <a:fld id="{B2F18AB6-52C5-4685-8F76-E98EDC52E676}" type="slidenum">
              <a:rPr lang="en-US" smtClean="0"/>
              <a:pPr>
                <a:defRPr/>
              </a:pPr>
              <a:t>31</a:t>
            </a:fld>
            <a:endParaRPr lang="en-US"/>
          </a:p>
        </p:txBody>
      </p:sp>
    </p:spTree>
    <p:extLst>
      <p:ext uri="{BB962C8B-B14F-4D97-AF65-F5344CB8AC3E}">
        <p14:creationId xmlns:p14="http://schemas.microsoft.com/office/powerpoint/2010/main" val="4132490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A7B37ADC-FE33-4DDD-A296-0D099DD6E7EE}" type="datetime1">
              <a:rPr lang="en-US" smtClean="0"/>
              <a:pPr>
                <a:defRPr/>
              </a:pPr>
              <a:t>6/9/2017</a:t>
            </a:fld>
            <a:endParaRPr lang="en-US"/>
          </a:p>
        </p:txBody>
      </p:sp>
      <p:sp>
        <p:nvSpPr>
          <p:cNvPr id="5" name="Slide Number Placeholder 4"/>
          <p:cNvSpPr>
            <a:spLocks noGrp="1"/>
          </p:cNvSpPr>
          <p:nvPr>
            <p:ph type="sldNum" sz="quarter" idx="11"/>
          </p:nvPr>
        </p:nvSpPr>
        <p:spPr/>
        <p:txBody>
          <a:bodyPr/>
          <a:lstStyle/>
          <a:p>
            <a:pPr>
              <a:defRPr/>
            </a:pPr>
            <a:fld id="{B2F18AB6-52C5-4685-8F76-E98EDC52E676}" type="slidenum">
              <a:rPr lang="en-US" smtClean="0"/>
              <a:pPr>
                <a:defRPr/>
              </a:pPr>
              <a:t>41</a:t>
            </a:fld>
            <a:endParaRPr lang="en-US"/>
          </a:p>
        </p:txBody>
      </p:sp>
    </p:spTree>
    <p:extLst>
      <p:ext uri="{BB962C8B-B14F-4D97-AF65-F5344CB8AC3E}">
        <p14:creationId xmlns:p14="http://schemas.microsoft.com/office/powerpoint/2010/main" val="1125478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endParaRPr lang="en-US" smtClean="0"/>
          </a:p>
        </p:txBody>
      </p:sp>
      <p:sp>
        <p:nvSpPr>
          <p:cNvPr id="46084" name="Slide Number Placeholder 3"/>
          <p:cNvSpPr>
            <a:spLocks noGrp="1"/>
          </p:cNvSpPr>
          <p:nvPr>
            <p:ph type="sldNum" sz="quarter" idx="5"/>
          </p:nvPr>
        </p:nvSpPr>
        <p:spPr>
          <a:noFill/>
        </p:spPr>
        <p:txBody>
          <a:bodyPr/>
          <a:lstStyle/>
          <a:p>
            <a:fld id="{C7CC0F99-808E-4B6E-B6EF-1764236F172B}" type="slidenum">
              <a:rPr lang="en-US" smtClean="0"/>
              <a:pPr/>
              <a:t>44</a:t>
            </a:fld>
            <a:endParaRPr lang="en-US" smtClean="0"/>
          </a:p>
        </p:txBody>
      </p:sp>
    </p:spTree>
    <p:extLst>
      <p:ext uri="{BB962C8B-B14F-4D97-AF65-F5344CB8AC3E}">
        <p14:creationId xmlns:p14="http://schemas.microsoft.com/office/powerpoint/2010/main" val="2395335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11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91418" rIns="91418" bIns="91418"/>
          <a:lstStyle/>
          <a:p>
            <a:pPr>
              <a:spcBef>
                <a:spcPct val="0"/>
              </a:spcBef>
            </a:pPr>
            <a:r>
              <a:rPr lang="en-US" altLang="en-US" dirty="0" smtClean="0"/>
              <a:t>The Human Activity Assistive Technology model provides helps us understand that an AT device must meet the needs</a:t>
            </a:r>
            <a:r>
              <a:rPr lang="en-US" altLang="en-US" baseline="0" dirty="0" smtClean="0"/>
              <a:t> of the </a:t>
            </a:r>
            <a:r>
              <a:rPr lang="en-US" altLang="en-US" baseline="0" dirty="0" smtClean="0"/>
              <a:t>consumer, </a:t>
            </a:r>
            <a:r>
              <a:rPr lang="en-US" altLang="en-US" baseline="0" dirty="0" smtClean="0"/>
              <a:t>must work to accomplish necessary tasks, and must be compatible with the contexts and environments in which it will be used.</a:t>
            </a:r>
          </a:p>
        </p:txBody>
      </p:sp>
      <p:sp>
        <p:nvSpPr>
          <p:cNvPr id="39939" name="Shape 116"/>
          <p:cNvSpPr>
            <a:spLocks noGrp="1" noRot="1" noChangeAspect="1" noTextEdit="1"/>
          </p:cNvSpPr>
          <p:nvPr>
            <p:ph type="sldImg" idx="2"/>
          </p:nvPr>
        </p:nvSpPr>
        <p:spPr>
          <a:custGeom>
            <a:avLst/>
            <a:gdLst>
              <a:gd name="T0" fmla="*/ 0 w 120000"/>
              <a:gd name="T1" fmla="*/ 0 h 120000"/>
              <a:gd name="T2" fmla="*/ 4648200 w 120000"/>
              <a:gd name="T3" fmla="*/ 0 h 120000"/>
              <a:gd name="T4" fmla="*/ 4648200 w 120000"/>
              <a:gd name="T5" fmla="*/ 3486150 h 120000"/>
              <a:gd name="T6" fmla="*/ 0 w 120000"/>
              <a:gd name="T7" fmla="*/ 348615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805082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36846" indent="-283522">
              <a:spcBef>
                <a:spcPct val="30000"/>
              </a:spcBef>
              <a:defRPr sz="1200">
                <a:solidFill>
                  <a:schemeClr val="tx1"/>
                </a:solidFill>
                <a:latin typeface="Times New Roman" pitchFamily="18" charset="0"/>
              </a:defRPr>
            </a:lvl2pPr>
            <a:lvl3pPr marL="1134088" indent="-225883">
              <a:spcBef>
                <a:spcPct val="30000"/>
              </a:spcBef>
              <a:defRPr sz="1200">
                <a:solidFill>
                  <a:schemeClr val="tx1"/>
                </a:solidFill>
                <a:latin typeface="Times New Roman" pitchFamily="18" charset="0"/>
              </a:defRPr>
            </a:lvl3pPr>
            <a:lvl4pPr marL="1587413" indent="-225883">
              <a:spcBef>
                <a:spcPct val="30000"/>
              </a:spcBef>
              <a:defRPr sz="1200">
                <a:solidFill>
                  <a:schemeClr val="tx1"/>
                </a:solidFill>
                <a:latin typeface="Times New Roman" pitchFamily="18" charset="0"/>
              </a:defRPr>
            </a:lvl4pPr>
            <a:lvl5pPr marL="2042294" indent="-225883">
              <a:spcBef>
                <a:spcPct val="30000"/>
              </a:spcBef>
              <a:defRPr sz="1200">
                <a:solidFill>
                  <a:schemeClr val="tx1"/>
                </a:solidFill>
                <a:latin typeface="Times New Roman" pitchFamily="18" charset="0"/>
              </a:defRPr>
            </a:lvl5pPr>
            <a:lvl6pPr marL="2490945" indent="-225883" eaLnBrk="0" fontAlgn="base" hangingPunct="0">
              <a:spcBef>
                <a:spcPct val="30000"/>
              </a:spcBef>
              <a:spcAft>
                <a:spcPct val="0"/>
              </a:spcAft>
              <a:defRPr sz="1200">
                <a:solidFill>
                  <a:schemeClr val="tx1"/>
                </a:solidFill>
                <a:latin typeface="Times New Roman" pitchFamily="18" charset="0"/>
              </a:defRPr>
            </a:lvl6pPr>
            <a:lvl7pPr marL="2939595" indent="-225883" eaLnBrk="0" fontAlgn="base" hangingPunct="0">
              <a:spcBef>
                <a:spcPct val="30000"/>
              </a:spcBef>
              <a:spcAft>
                <a:spcPct val="0"/>
              </a:spcAft>
              <a:defRPr sz="1200">
                <a:solidFill>
                  <a:schemeClr val="tx1"/>
                </a:solidFill>
                <a:latin typeface="Times New Roman" pitchFamily="18" charset="0"/>
              </a:defRPr>
            </a:lvl7pPr>
            <a:lvl8pPr marL="3388245" indent="-225883" eaLnBrk="0" fontAlgn="base" hangingPunct="0">
              <a:spcBef>
                <a:spcPct val="30000"/>
              </a:spcBef>
              <a:spcAft>
                <a:spcPct val="0"/>
              </a:spcAft>
              <a:defRPr sz="1200">
                <a:solidFill>
                  <a:schemeClr val="tx1"/>
                </a:solidFill>
                <a:latin typeface="Times New Roman" pitchFamily="18" charset="0"/>
              </a:defRPr>
            </a:lvl8pPr>
            <a:lvl9pPr marL="3836896" indent="-22588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24CA3D7-5A65-4D21-BE51-E98AEB3C1CDF}" type="slidenum">
              <a:rPr lang="en-US" altLang="en-US">
                <a:latin typeface="Verdana" pitchFamily="34" charset="0"/>
              </a:rPr>
              <a:pPr>
                <a:spcBef>
                  <a:spcPct val="0"/>
                </a:spcBef>
              </a:pPr>
              <a:t>8</a:t>
            </a:fld>
            <a:endParaRPr lang="en-US" altLang="en-US">
              <a:latin typeface="Verdana" pitchFamily="34" charset="0"/>
            </a:endParaRPr>
          </a:p>
        </p:txBody>
      </p:sp>
    </p:spTree>
    <p:extLst>
      <p:ext uri="{BB962C8B-B14F-4D97-AF65-F5344CB8AC3E}">
        <p14:creationId xmlns:p14="http://schemas.microsoft.com/office/powerpoint/2010/main" val="370954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36846" indent="-283522">
              <a:spcBef>
                <a:spcPct val="30000"/>
              </a:spcBef>
              <a:defRPr sz="1200">
                <a:solidFill>
                  <a:schemeClr val="tx1"/>
                </a:solidFill>
                <a:latin typeface="Times New Roman" pitchFamily="18" charset="0"/>
              </a:defRPr>
            </a:lvl2pPr>
            <a:lvl3pPr marL="1134088" indent="-225883">
              <a:spcBef>
                <a:spcPct val="30000"/>
              </a:spcBef>
              <a:defRPr sz="1200">
                <a:solidFill>
                  <a:schemeClr val="tx1"/>
                </a:solidFill>
                <a:latin typeface="Times New Roman" pitchFamily="18" charset="0"/>
              </a:defRPr>
            </a:lvl3pPr>
            <a:lvl4pPr marL="1587413" indent="-225883">
              <a:spcBef>
                <a:spcPct val="30000"/>
              </a:spcBef>
              <a:defRPr sz="1200">
                <a:solidFill>
                  <a:schemeClr val="tx1"/>
                </a:solidFill>
                <a:latin typeface="Times New Roman" pitchFamily="18" charset="0"/>
              </a:defRPr>
            </a:lvl4pPr>
            <a:lvl5pPr marL="2042294" indent="-225883">
              <a:spcBef>
                <a:spcPct val="30000"/>
              </a:spcBef>
              <a:defRPr sz="1200">
                <a:solidFill>
                  <a:schemeClr val="tx1"/>
                </a:solidFill>
                <a:latin typeface="Times New Roman" pitchFamily="18" charset="0"/>
              </a:defRPr>
            </a:lvl5pPr>
            <a:lvl6pPr marL="2490945" indent="-225883" eaLnBrk="0" fontAlgn="base" hangingPunct="0">
              <a:spcBef>
                <a:spcPct val="30000"/>
              </a:spcBef>
              <a:spcAft>
                <a:spcPct val="0"/>
              </a:spcAft>
              <a:defRPr sz="1200">
                <a:solidFill>
                  <a:schemeClr val="tx1"/>
                </a:solidFill>
                <a:latin typeface="Times New Roman" pitchFamily="18" charset="0"/>
              </a:defRPr>
            </a:lvl6pPr>
            <a:lvl7pPr marL="2939595" indent="-225883" eaLnBrk="0" fontAlgn="base" hangingPunct="0">
              <a:spcBef>
                <a:spcPct val="30000"/>
              </a:spcBef>
              <a:spcAft>
                <a:spcPct val="0"/>
              </a:spcAft>
              <a:defRPr sz="1200">
                <a:solidFill>
                  <a:schemeClr val="tx1"/>
                </a:solidFill>
                <a:latin typeface="Times New Roman" pitchFamily="18" charset="0"/>
              </a:defRPr>
            </a:lvl7pPr>
            <a:lvl8pPr marL="3388245" indent="-225883" eaLnBrk="0" fontAlgn="base" hangingPunct="0">
              <a:spcBef>
                <a:spcPct val="30000"/>
              </a:spcBef>
              <a:spcAft>
                <a:spcPct val="0"/>
              </a:spcAft>
              <a:defRPr sz="1200">
                <a:solidFill>
                  <a:schemeClr val="tx1"/>
                </a:solidFill>
                <a:latin typeface="Times New Roman" pitchFamily="18" charset="0"/>
              </a:defRPr>
            </a:lvl8pPr>
            <a:lvl9pPr marL="3836896" indent="-22588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D000F91-DBB6-435E-B37C-6B95CE779812}" type="slidenum">
              <a:rPr lang="en-US" altLang="en-US">
                <a:latin typeface="Verdana" pitchFamily="34" charset="0"/>
              </a:rPr>
              <a:pPr>
                <a:spcBef>
                  <a:spcPct val="0"/>
                </a:spcBef>
              </a:pPr>
              <a:t>9</a:t>
            </a:fld>
            <a:endParaRPr lang="en-US" altLang="en-US">
              <a:latin typeface="Verdana" pitchFamily="34" charset="0"/>
            </a:endParaRPr>
          </a:p>
        </p:txBody>
      </p:sp>
    </p:spTree>
    <p:extLst>
      <p:ext uri="{BB962C8B-B14F-4D97-AF65-F5344CB8AC3E}">
        <p14:creationId xmlns:p14="http://schemas.microsoft.com/office/powerpoint/2010/main" val="1533346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36846" indent="-283522">
              <a:spcBef>
                <a:spcPct val="30000"/>
              </a:spcBef>
              <a:defRPr sz="1200">
                <a:solidFill>
                  <a:schemeClr val="tx1"/>
                </a:solidFill>
                <a:latin typeface="Times New Roman" pitchFamily="18" charset="0"/>
              </a:defRPr>
            </a:lvl2pPr>
            <a:lvl3pPr marL="1134088" indent="-225883">
              <a:spcBef>
                <a:spcPct val="30000"/>
              </a:spcBef>
              <a:defRPr sz="1200">
                <a:solidFill>
                  <a:schemeClr val="tx1"/>
                </a:solidFill>
                <a:latin typeface="Times New Roman" pitchFamily="18" charset="0"/>
              </a:defRPr>
            </a:lvl3pPr>
            <a:lvl4pPr marL="1587413" indent="-225883">
              <a:spcBef>
                <a:spcPct val="30000"/>
              </a:spcBef>
              <a:defRPr sz="1200">
                <a:solidFill>
                  <a:schemeClr val="tx1"/>
                </a:solidFill>
                <a:latin typeface="Times New Roman" pitchFamily="18" charset="0"/>
              </a:defRPr>
            </a:lvl4pPr>
            <a:lvl5pPr marL="2042294" indent="-225883">
              <a:spcBef>
                <a:spcPct val="30000"/>
              </a:spcBef>
              <a:defRPr sz="1200">
                <a:solidFill>
                  <a:schemeClr val="tx1"/>
                </a:solidFill>
                <a:latin typeface="Times New Roman" pitchFamily="18" charset="0"/>
              </a:defRPr>
            </a:lvl5pPr>
            <a:lvl6pPr marL="2490945" indent="-225883" eaLnBrk="0" fontAlgn="base" hangingPunct="0">
              <a:spcBef>
                <a:spcPct val="30000"/>
              </a:spcBef>
              <a:spcAft>
                <a:spcPct val="0"/>
              </a:spcAft>
              <a:defRPr sz="1200">
                <a:solidFill>
                  <a:schemeClr val="tx1"/>
                </a:solidFill>
                <a:latin typeface="Times New Roman" pitchFamily="18" charset="0"/>
              </a:defRPr>
            </a:lvl6pPr>
            <a:lvl7pPr marL="2939595" indent="-225883" eaLnBrk="0" fontAlgn="base" hangingPunct="0">
              <a:spcBef>
                <a:spcPct val="30000"/>
              </a:spcBef>
              <a:spcAft>
                <a:spcPct val="0"/>
              </a:spcAft>
              <a:defRPr sz="1200">
                <a:solidFill>
                  <a:schemeClr val="tx1"/>
                </a:solidFill>
                <a:latin typeface="Times New Roman" pitchFamily="18" charset="0"/>
              </a:defRPr>
            </a:lvl7pPr>
            <a:lvl8pPr marL="3388245" indent="-225883" eaLnBrk="0" fontAlgn="base" hangingPunct="0">
              <a:spcBef>
                <a:spcPct val="30000"/>
              </a:spcBef>
              <a:spcAft>
                <a:spcPct val="0"/>
              </a:spcAft>
              <a:defRPr sz="1200">
                <a:solidFill>
                  <a:schemeClr val="tx1"/>
                </a:solidFill>
                <a:latin typeface="Times New Roman" pitchFamily="18" charset="0"/>
              </a:defRPr>
            </a:lvl8pPr>
            <a:lvl9pPr marL="3836896" indent="-22588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867D7D9-8BEF-4604-A20E-0C61C5E1F121}" type="slidenum">
              <a:rPr lang="en-US" altLang="en-US">
                <a:latin typeface="Verdana" pitchFamily="34" charset="0"/>
              </a:rPr>
              <a:pPr>
                <a:spcBef>
                  <a:spcPct val="0"/>
                </a:spcBef>
              </a:pPr>
              <a:t>10</a:t>
            </a:fld>
            <a:endParaRPr lang="en-US" altLang="en-US">
              <a:latin typeface="Verdana" pitchFamily="34" charset="0"/>
            </a:endParaRPr>
          </a:p>
        </p:txBody>
      </p:sp>
    </p:spTree>
    <p:extLst>
      <p:ext uri="{BB962C8B-B14F-4D97-AF65-F5344CB8AC3E}">
        <p14:creationId xmlns:p14="http://schemas.microsoft.com/office/powerpoint/2010/main" val="76242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36846" indent="-283522">
              <a:spcBef>
                <a:spcPct val="30000"/>
              </a:spcBef>
              <a:defRPr sz="1200">
                <a:solidFill>
                  <a:schemeClr val="tx1"/>
                </a:solidFill>
                <a:latin typeface="Times New Roman" pitchFamily="18" charset="0"/>
              </a:defRPr>
            </a:lvl2pPr>
            <a:lvl3pPr marL="1134088" indent="-225883">
              <a:spcBef>
                <a:spcPct val="30000"/>
              </a:spcBef>
              <a:defRPr sz="1200">
                <a:solidFill>
                  <a:schemeClr val="tx1"/>
                </a:solidFill>
                <a:latin typeface="Times New Roman" pitchFamily="18" charset="0"/>
              </a:defRPr>
            </a:lvl3pPr>
            <a:lvl4pPr marL="1587413" indent="-225883">
              <a:spcBef>
                <a:spcPct val="30000"/>
              </a:spcBef>
              <a:defRPr sz="1200">
                <a:solidFill>
                  <a:schemeClr val="tx1"/>
                </a:solidFill>
                <a:latin typeface="Times New Roman" pitchFamily="18" charset="0"/>
              </a:defRPr>
            </a:lvl4pPr>
            <a:lvl5pPr marL="2042294" indent="-225883">
              <a:spcBef>
                <a:spcPct val="30000"/>
              </a:spcBef>
              <a:defRPr sz="1200">
                <a:solidFill>
                  <a:schemeClr val="tx1"/>
                </a:solidFill>
                <a:latin typeface="Times New Roman" pitchFamily="18" charset="0"/>
              </a:defRPr>
            </a:lvl5pPr>
            <a:lvl6pPr marL="2490945" indent="-225883" eaLnBrk="0" fontAlgn="base" hangingPunct="0">
              <a:spcBef>
                <a:spcPct val="30000"/>
              </a:spcBef>
              <a:spcAft>
                <a:spcPct val="0"/>
              </a:spcAft>
              <a:defRPr sz="1200">
                <a:solidFill>
                  <a:schemeClr val="tx1"/>
                </a:solidFill>
                <a:latin typeface="Times New Roman" pitchFamily="18" charset="0"/>
              </a:defRPr>
            </a:lvl6pPr>
            <a:lvl7pPr marL="2939595" indent="-225883" eaLnBrk="0" fontAlgn="base" hangingPunct="0">
              <a:spcBef>
                <a:spcPct val="30000"/>
              </a:spcBef>
              <a:spcAft>
                <a:spcPct val="0"/>
              </a:spcAft>
              <a:defRPr sz="1200">
                <a:solidFill>
                  <a:schemeClr val="tx1"/>
                </a:solidFill>
                <a:latin typeface="Times New Roman" pitchFamily="18" charset="0"/>
              </a:defRPr>
            </a:lvl7pPr>
            <a:lvl8pPr marL="3388245" indent="-225883" eaLnBrk="0" fontAlgn="base" hangingPunct="0">
              <a:spcBef>
                <a:spcPct val="30000"/>
              </a:spcBef>
              <a:spcAft>
                <a:spcPct val="0"/>
              </a:spcAft>
              <a:defRPr sz="1200">
                <a:solidFill>
                  <a:schemeClr val="tx1"/>
                </a:solidFill>
                <a:latin typeface="Times New Roman" pitchFamily="18" charset="0"/>
              </a:defRPr>
            </a:lvl8pPr>
            <a:lvl9pPr marL="3836896" indent="-22588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69BCF13-9AE2-4AB7-8BF6-1B390989D961}" type="slidenum">
              <a:rPr lang="en-US" altLang="en-US">
                <a:latin typeface="Verdana" pitchFamily="34" charset="0"/>
              </a:rPr>
              <a:pPr>
                <a:spcBef>
                  <a:spcPct val="0"/>
                </a:spcBef>
              </a:pPr>
              <a:t>11</a:t>
            </a:fld>
            <a:endParaRPr lang="en-US" altLang="en-US">
              <a:latin typeface="Verdana" pitchFamily="34" charset="0"/>
            </a:endParaRPr>
          </a:p>
        </p:txBody>
      </p:sp>
    </p:spTree>
    <p:extLst>
      <p:ext uri="{BB962C8B-B14F-4D97-AF65-F5344CB8AC3E}">
        <p14:creationId xmlns:p14="http://schemas.microsoft.com/office/powerpoint/2010/main" val="3882616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11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91418" rIns="91418" bIns="91418"/>
          <a:lstStyle/>
          <a:p>
            <a:pPr>
              <a:spcBef>
                <a:spcPct val="0"/>
              </a:spcBef>
            </a:pPr>
            <a:r>
              <a:rPr lang="en-US" altLang="en-US" dirty="0" smtClean="0"/>
              <a:t>Once we’ve considered these factors,</a:t>
            </a:r>
            <a:r>
              <a:rPr lang="en-US" altLang="en-US" baseline="0" dirty="0" smtClean="0"/>
              <a:t> we may make suggestions on specific devices that may help Maude meet her Independent Living needs.  </a:t>
            </a:r>
            <a:r>
              <a:rPr lang="en-US" altLang="en-US" dirty="0" smtClean="0"/>
              <a:t>We can consider adapted cooking utensils like a 1-handed automated can opener, adapted cutting board.</a:t>
            </a:r>
            <a:r>
              <a:rPr lang="en-US" altLang="en-US" baseline="0" dirty="0" smtClean="0"/>
              <a:t>  We can consider the Amazon Echo for setting timers, and converting cooking measurements.</a:t>
            </a:r>
            <a:endParaRPr lang="en-US" altLang="en-US" dirty="0" smtClean="0"/>
          </a:p>
        </p:txBody>
      </p:sp>
      <p:sp>
        <p:nvSpPr>
          <p:cNvPr id="39939" name="Shape 116"/>
          <p:cNvSpPr>
            <a:spLocks noGrp="1" noRot="1" noChangeAspect="1" noTextEdit="1"/>
          </p:cNvSpPr>
          <p:nvPr>
            <p:ph type="sldImg" idx="2"/>
          </p:nvPr>
        </p:nvSpPr>
        <p:spPr>
          <a:custGeom>
            <a:avLst/>
            <a:gdLst>
              <a:gd name="T0" fmla="*/ 0 w 120000"/>
              <a:gd name="T1" fmla="*/ 0 h 120000"/>
              <a:gd name="T2" fmla="*/ 4648200 w 120000"/>
              <a:gd name="T3" fmla="*/ 0 h 120000"/>
              <a:gd name="T4" fmla="*/ 4648200 w 120000"/>
              <a:gd name="T5" fmla="*/ 3486150 h 120000"/>
              <a:gd name="T6" fmla="*/ 0 w 120000"/>
              <a:gd name="T7" fmla="*/ 348615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447713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Grp="1" noChangeArrowheads="1"/>
          </p:cNvSpPr>
          <p:nvPr>
            <p:ph type="dt" sz="quarter" idx="1"/>
          </p:nvPr>
        </p:nvSpPr>
        <p:spPr>
          <a:noFill/>
        </p:spPr>
        <p:txBody>
          <a:bodyPr/>
          <a:lstStyle/>
          <a:p>
            <a:fld id="{B53F101F-B2C5-44D0-9E53-DB49A1F0CFAD}" type="datetime1">
              <a:rPr lang="en-US" smtClean="0"/>
              <a:pPr/>
              <a:t>6/9/2017</a:t>
            </a:fld>
            <a:endParaRPr lang="en-US" smtClean="0"/>
          </a:p>
        </p:txBody>
      </p:sp>
      <p:sp>
        <p:nvSpPr>
          <p:cNvPr id="46083" name="Rectangle 13"/>
          <p:cNvSpPr>
            <a:spLocks noGrp="1" noChangeArrowheads="1"/>
          </p:cNvSpPr>
          <p:nvPr>
            <p:ph type="sldNum" sz="quarter" idx="5"/>
          </p:nvPr>
        </p:nvSpPr>
        <p:spPr>
          <a:noFill/>
        </p:spPr>
        <p:txBody>
          <a:bodyPr/>
          <a:lstStyle/>
          <a:p>
            <a:fld id="{159B6304-4535-4918-8110-930FC70D1CA6}" type="slidenum">
              <a:rPr lang="en-US" smtClean="0"/>
              <a:pPr/>
              <a:t>14</a:t>
            </a:fld>
            <a:endParaRPr lang="en-US" smtClean="0"/>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644730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p:cNvSpPr>
            <a:spLocks noGrp="1" noChangeArrowheads="1"/>
          </p:cNvSpPr>
          <p:nvPr>
            <p:ph type="dt" sz="quarter" idx="1"/>
          </p:nvPr>
        </p:nvSpPr>
        <p:spPr>
          <a:noFill/>
        </p:spPr>
        <p:txBody>
          <a:bodyPr/>
          <a:lstStyle/>
          <a:p>
            <a:fld id="{9B6E7EE7-B091-4F94-903A-44033C5A2A77}" type="datetime1">
              <a:rPr lang="en-US" smtClean="0"/>
              <a:pPr/>
              <a:t>6/9/2017</a:t>
            </a:fld>
            <a:endParaRPr lang="en-US" smtClean="0"/>
          </a:p>
        </p:txBody>
      </p:sp>
      <p:sp>
        <p:nvSpPr>
          <p:cNvPr id="48131" name="Rectangle 13"/>
          <p:cNvSpPr>
            <a:spLocks noGrp="1" noChangeArrowheads="1"/>
          </p:cNvSpPr>
          <p:nvPr>
            <p:ph type="sldNum" sz="quarter" idx="5"/>
          </p:nvPr>
        </p:nvSpPr>
        <p:spPr>
          <a:noFill/>
        </p:spPr>
        <p:txBody>
          <a:bodyPr/>
          <a:lstStyle/>
          <a:p>
            <a:fld id="{27028235-6226-48FD-B899-FC37215891DA}" type="slidenum">
              <a:rPr lang="en-US" smtClean="0"/>
              <a:pPr/>
              <a:t>15</a:t>
            </a:fld>
            <a:endParaRPr lang="en-US" smtClean="0"/>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611988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endParaRPr lang="en-US"/>
          </a:p>
        </p:txBody>
      </p:sp>
      <p:sp>
        <p:nvSpPr>
          <p:cNvPr id="17" name="Footer Placeholder 16"/>
          <p:cNvSpPr>
            <a:spLocks noGrp="1"/>
          </p:cNvSpPr>
          <p:nvPr>
            <p:ph type="ftr" sz="quarter" idx="11"/>
          </p:nvPr>
        </p:nvSpPr>
        <p:spPr>
          <a:xfrm>
            <a:off x="2898648" y="6355080"/>
            <a:ext cx="3474720" cy="365760"/>
          </a:xfrm>
        </p:spPr>
        <p:txBody>
          <a:bodyPr/>
          <a:lstStyle/>
          <a:p>
            <a:pPr>
              <a:defRPr/>
            </a:pP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CED850B4-0362-40B7-9C27-E63D71EFCEEA}" type="slidenum">
              <a:rPr lang="en-US" smtClean="0"/>
              <a:pPr>
                <a:defRPr/>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6B7828-31EF-48AF-9F1E-2F7DC459692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027793-5798-47D4-8CF6-8B2C8F2EC297}" type="slidenum">
              <a:rPr lang="en-US" smtClean="0"/>
              <a:pPr>
                <a:defRPr/>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943600" y="19812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943600" y="41148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a:p>
        </p:txBody>
      </p:sp>
      <p:sp>
        <p:nvSpPr>
          <p:cNvPr id="7" name="Rectangle 11"/>
          <p:cNvSpPr>
            <a:spLocks noGrp="1" noChangeArrowheads="1"/>
          </p:cNvSpPr>
          <p:nvPr>
            <p:ph type="ftr" sz="quarter" idx="11"/>
          </p:nvPr>
        </p:nvSpPr>
        <p:spPr/>
        <p:txBody>
          <a:bodyPr/>
          <a:lstStyle>
            <a:lvl1pPr>
              <a:defRPr/>
            </a:lvl1pPr>
          </a:lstStyle>
          <a:p>
            <a:pPr>
              <a:defRPr/>
            </a:pPr>
            <a:endParaRPr lang="en-US"/>
          </a:p>
        </p:txBody>
      </p:sp>
      <p:sp>
        <p:nvSpPr>
          <p:cNvPr id="8" name="Rectangle 12"/>
          <p:cNvSpPr>
            <a:spLocks noGrp="1" noChangeArrowheads="1"/>
          </p:cNvSpPr>
          <p:nvPr>
            <p:ph type="sldNum" sz="quarter" idx="12"/>
          </p:nvPr>
        </p:nvSpPr>
        <p:spPr/>
        <p:txBody>
          <a:bodyPr/>
          <a:lstStyle>
            <a:lvl1pPr>
              <a:defRPr/>
            </a:lvl1pPr>
          </a:lstStyle>
          <a:p>
            <a:pPr>
              <a:defRPr/>
            </a:pPr>
            <a:fld id="{D5761AB4-383B-4678-8803-5A5570169BF2}" type="slidenum">
              <a:rPr lang="en-US"/>
              <a:pPr>
                <a:defRPr/>
              </a:pPr>
              <a:t>‹#›</a:t>
            </a:fld>
            <a:endParaRPr lang="en-US"/>
          </a:p>
        </p:txBody>
      </p:sp>
    </p:spTree>
  </p:cSld>
  <p:clrMapOvr>
    <a:masterClrMapping/>
  </p:clrMapOvr>
  <p:transition advClick="0" advTm="15000"/>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8"/>
            <a:ext cx="7620000" cy="1142999"/>
          </a:xfrm>
          <a:prstGeom prst="rect">
            <a:avLst/>
          </a:prstGeom>
          <a:noFill/>
          <a:ln>
            <a:noFill/>
          </a:ln>
        </p:spPr>
        <p:txBody>
          <a:bodyPr lIns="64281" tIns="64281" rIns="64281" bIns="64281"/>
          <a:lstStyle>
            <a:lvl1pPr marL="0" marR="0" lvl="0" indent="0" algn="l" rtl="0">
              <a:spcBef>
                <a:spcPts val="0"/>
              </a:spcBef>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None/>
              <a:defRPr sz="1300"/>
            </a:lvl2pPr>
            <a:lvl3pPr lvl="2" indent="0">
              <a:spcBef>
                <a:spcPts val="0"/>
              </a:spcBef>
              <a:buNone/>
              <a:defRPr sz="1300"/>
            </a:lvl3pPr>
            <a:lvl4pPr lvl="3" indent="0">
              <a:spcBef>
                <a:spcPts val="0"/>
              </a:spcBef>
              <a:buNone/>
              <a:defRPr sz="1300"/>
            </a:lvl4pPr>
            <a:lvl5pPr lvl="4" indent="0">
              <a:spcBef>
                <a:spcPts val="0"/>
              </a:spcBef>
              <a:buNone/>
              <a:defRPr sz="1300"/>
            </a:lvl5pPr>
            <a:lvl6pPr lvl="5" indent="0">
              <a:spcBef>
                <a:spcPts val="0"/>
              </a:spcBef>
              <a:buNone/>
              <a:defRPr sz="1300"/>
            </a:lvl6pPr>
            <a:lvl7pPr lvl="6" indent="0">
              <a:spcBef>
                <a:spcPts val="0"/>
              </a:spcBef>
              <a:buNone/>
              <a:defRPr sz="1300"/>
            </a:lvl7pPr>
            <a:lvl8pPr lvl="7" indent="0">
              <a:spcBef>
                <a:spcPts val="0"/>
              </a:spcBef>
              <a:buNone/>
              <a:defRPr sz="1300"/>
            </a:lvl8pPr>
            <a:lvl9pPr lvl="8" indent="0">
              <a:spcBef>
                <a:spcPts val="0"/>
              </a:spcBef>
              <a:buNone/>
              <a:defRPr sz="1300"/>
            </a:lvl9pPr>
          </a:lstStyle>
          <a:p>
            <a:endParaRPr/>
          </a:p>
        </p:txBody>
      </p:sp>
      <p:sp>
        <p:nvSpPr>
          <p:cNvPr id="27" name="Shape 27"/>
          <p:cNvSpPr txBox="1">
            <a:spLocks noGrp="1"/>
          </p:cNvSpPr>
          <p:nvPr>
            <p:ph type="body" idx="1"/>
          </p:nvPr>
        </p:nvSpPr>
        <p:spPr>
          <a:xfrm>
            <a:off x="457200" y="1600200"/>
            <a:ext cx="7620000" cy="4800600"/>
          </a:xfrm>
          <a:prstGeom prst="rect">
            <a:avLst/>
          </a:prstGeom>
          <a:noFill/>
          <a:ln>
            <a:noFill/>
          </a:ln>
        </p:spPr>
        <p:txBody>
          <a:bodyPr lIns="64281" tIns="64281" rIns="64281" bIns="64281"/>
          <a:lstStyle>
            <a:lvl1pPr marL="342881" marR="0" lvl="0" indent="-97324" algn="l" rtl="0">
              <a:spcBef>
                <a:spcPts val="436"/>
              </a:spcBef>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47" marR="0" lvl="1" indent="-104284" algn="l" rtl="0">
              <a:spcBef>
                <a:spcPts val="394"/>
              </a:spcBef>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789" marR="0" lvl="2" indent="-112852" algn="l" rtl="0">
              <a:spcBef>
                <a:spcPts val="366"/>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094" marR="0" lvl="3" indent="-132670" algn="l" rtl="0">
              <a:spcBef>
                <a:spcPts val="323"/>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00" marR="0" lvl="4" indent="-143559" algn="l" rtl="0">
              <a:spcBef>
                <a:spcPts val="281"/>
              </a:spcBef>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271" marR="0" lvl="5" indent="-94267" algn="l" rtl="0">
              <a:spcBef>
                <a:spcPts val="281"/>
              </a:spcBef>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141" marR="0" lvl="6" indent="-98550" algn="l" rtl="0">
              <a:spcBef>
                <a:spcPts val="281"/>
              </a:spcBef>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012" marR="0" lvl="7" indent="-93903" algn="l" rtl="0">
              <a:spcBef>
                <a:spcPts val="281"/>
              </a:spcBef>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5883" marR="0" lvl="8" indent="-98187" algn="l" rtl="0">
              <a:spcBef>
                <a:spcPts val="281"/>
              </a:spcBef>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8905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D568CC-327C-4171-A48C-433EBE1D4497}" type="slidenum">
              <a:rPr lang="en-US" smtClean="0"/>
              <a:pPr>
                <a:defRPr/>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a:defRPr/>
            </a:pPr>
            <a:endParaRPr lang="en-US"/>
          </a:p>
        </p:txBody>
      </p:sp>
      <p:sp>
        <p:nvSpPr>
          <p:cNvPr id="5" name="Footer Placeholder 4"/>
          <p:cNvSpPr>
            <a:spLocks noGrp="1"/>
          </p:cNvSpPr>
          <p:nvPr>
            <p:ph type="ftr" sz="quarter" idx="11"/>
          </p:nvPr>
        </p:nvSpPr>
        <p:spPr>
          <a:xfrm>
            <a:off x="2898648" y="6355080"/>
            <a:ext cx="3474720" cy="365760"/>
          </a:xfrm>
        </p:spPr>
        <p:txBody>
          <a:bodyPr/>
          <a:lstStyle/>
          <a:p>
            <a:pPr>
              <a:defRPr/>
            </a:pPr>
            <a:endParaRPr lang="en-US"/>
          </a:p>
        </p:txBody>
      </p:sp>
      <p:sp>
        <p:nvSpPr>
          <p:cNvPr id="6" name="Slide Number Placeholder 5"/>
          <p:cNvSpPr>
            <a:spLocks noGrp="1"/>
          </p:cNvSpPr>
          <p:nvPr>
            <p:ph type="sldNum" sz="quarter" idx="12"/>
          </p:nvPr>
        </p:nvSpPr>
        <p:spPr>
          <a:xfrm>
            <a:off x="1069848" y="6355080"/>
            <a:ext cx="1520952" cy="365760"/>
          </a:xfrm>
        </p:spPr>
        <p:txBody>
          <a:bodyPr/>
          <a:lstStyle/>
          <a:p>
            <a:pPr>
              <a:defRPr/>
            </a:pPr>
            <a:fld id="{D5B325AC-A160-4024-9188-EE540CCAA835}" type="slidenum">
              <a:rPr lang="en-US" smtClean="0"/>
              <a:pPr>
                <a:defRPr/>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EF229FE-F522-4F6E-879A-494C75BFC059}" type="slidenum">
              <a:rPr lang="en-US" smtClean="0"/>
              <a:pPr>
                <a:defRPr/>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0467D3B-2764-4D21-8455-03B8F4201ECA}" type="slidenum">
              <a:rPr lang="en-US" smtClean="0"/>
              <a:pPr>
                <a:defRPr/>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7E6A27E-7626-475D-85BF-8699C9D2BB92}" type="slidenum">
              <a:rPr lang="en-US" smtClean="0"/>
              <a:pPr>
                <a:defRPr/>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5F2F943-B3B1-4836-99E8-800C1439717C}" type="slidenum">
              <a:rPr lang="en-US" smtClean="0"/>
              <a:pPr>
                <a:defRPr/>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677D301-0EB2-4398-A45D-3B9EE18FEB0F}" type="slidenum">
              <a:rPr lang="en-US" smtClean="0"/>
              <a:pPr>
                <a:defRPr/>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D014A14-373A-4E61-8291-719CD8CA47B1}" type="slidenum">
              <a:rPr lang="en-US" smtClean="0"/>
              <a:pPr>
                <a:defRPr/>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E42840E1-6925-4F9D-A9C0-47679A849AD5}" type="slidenum">
              <a:rPr lang="en-US" smtClean="0"/>
              <a:pPr>
                <a:defRPr/>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Lst>
  <p:hf sldNum="0"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8.jpeg"/><Relationship Id="rId4" Type="http://schemas.openxmlformats.org/officeDocument/2006/relationships/image" Target="../media/image16.jpeg"/><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hyperlink" Target="http://www.getatstuff.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massatloan.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massatloan.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dmerequipment.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http://www.dmerequipment.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trc@ucpberkshire.org" TargetMode="External"/><Relationship Id="rId7" Type="http://schemas.openxmlformats.org/officeDocument/2006/relationships/image" Target="../media/image26.png"/><Relationship Id="rId2" Type="http://schemas.openxmlformats.org/officeDocument/2006/relationships/hyperlink" Target="mailto:atrc@eastersealsma.org" TargetMode="Externa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hyperlink" Target="http://massmatch.org/inventor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atschoolshare.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hyperlink" Target="mailto:schoolshare@massmatch.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mass.gov/eohhs/consumer/disability-services/vocational-rehab/rehabilitation-tech.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ATIL@eastersealsma.org" TargetMode="External"/><Relationship Id="rId2" Type="http://schemas.openxmlformats.org/officeDocument/2006/relationships/hyperlink" Target="mailto:dmayo@ucpberkshire.org" TargetMode="External"/><Relationship Id="rId1" Type="http://schemas.openxmlformats.org/officeDocument/2006/relationships/slideLayout" Target="../slideLayouts/slideLayout2.xml"/><Relationship Id="rId4" Type="http://schemas.openxmlformats.org/officeDocument/2006/relationships/hyperlink" Target="mailto:bthorn@umassd.edu"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sgillam@cedac.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www.mass.gov/eohhs/consumer/disability-services/housing-disability/home-mod-loa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mass.gov/eohhs/gov/departments/mcdhh/programs/communicate-train/" TargetMode="External"/><Relationship Id="rId2" Type="http://schemas.openxmlformats.org/officeDocument/2006/relationships/hyperlink" Target="mailto:jonathan.o&#8217;dell@state.ma.us" TargetMode="Externa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hyperlink" Target="http://www.mass.gov/eohhs/gov/departments/mcb/assistive-tech/assistive-technology-for-the-blind-prog.html" TargetMode="External"/><Relationship Id="rId2" Type="http://schemas.openxmlformats.org/officeDocument/2006/relationships/hyperlink" Target="mailto:alexander.pooler@state.ma.us" TargetMode="Externa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hyperlink" Target="http://www.mass.gov/eohhs/gov/departments/dds/assistive-technology.html" TargetMode="External"/><Relationship Id="rId2" Type="http://schemas.openxmlformats.org/officeDocument/2006/relationships/hyperlink" Target="mailto:thomas.mercier@state.ma.us" TargetMode="Externa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massmatch.org/aboutus/publications_videos.php#TACLE_Material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massmatch.org/aboutus/publications_videos.php#TACLE_Material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massmatch.org/aboutus/publications_videos.php#TACLE_Material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massmatch.org/aboutus/publications_videos.php#TACLE_Materials"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massmatch.org/aboutus/publications_videos.php#TACLE_Materials"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massmatch.org/aboutus/publications_videos.php#TACLE_Materials"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massmatch.org/aboutus/publications_videos.php#TACLE_Materials"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massmatch.org/aboutus/publications_videos.php#TACLE_Material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ction508.gov/docs/AT1998.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massmatch.org/aboutus/publications_videos.php#TACLE_Material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massmatch.org/"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53.jpeg"/><Relationship Id="rId4" Type="http://schemas.openxmlformats.org/officeDocument/2006/relationships/hyperlink" Target="mailto:info@massmatch.or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hyperlink" Target="http://www.dynavoxtech.com/products/lightwriter/" TargetMode="Externa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descr="MassMATCH.org, Massachusetts’ initiative to Maximize Assistive Technology (AT) in Consumers’ Hands&#10;" title="MassMATCH logo: Massachusetts’ initiative to Maximize Assistive Technology (AT) in Consumers’ Hands"/>
          <p:cNvSpPr>
            <a:spLocks noGrp="1" noChangeArrowheads="1"/>
          </p:cNvSpPr>
          <p:nvPr>
            <p:ph type="subTitle" idx="4294967295"/>
          </p:nvPr>
        </p:nvSpPr>
        <p:spPr>
          <a:xfrm>
            <a:off x="752475" y="5955610"/>
            <a:ext cx="3405187" cy="495300"/>
          </a:xfrm>
        </p:spPr>
        <p:txBody>
          <a:bodyPr>
            <a:normAutofit fontScale="85000" lnSpcReduction="10000"/>
          </a:bodyPr>
          <a:lstStyle/>
          <a:p>
            <a:pPr marL="109537" indent="0" algn="ctr" eaLnBrk="1" hangingPunct="1">
              <a:buSzPct val="100000"/>
              <a:buNone/>
            </a:pPr>
            <a:r>
              <a:rPr lang="en-US" sz="1400" dirty="0" smtClean="0"/>
              <a:t>MassMATCH.org, Massachusetts’ initiative to</a:t>
            </a:r>
            <a:br>
              <a:rPr lang="en-US" sz="1400" dirty="0" smtClean="0"/>
            </a:br>
            <a:r>
              <a:rPr lang="en-US" sz="1400" dirty="0" smtClean="0"/>
              <a:t> </a:t>
            </a:r>
            <a:r>
              <a:rPr lang="en-US" sz="1100" b="1" u="sng" dirty="0" smtClean="0"/>
              <a:t>M</a:t>
            </a:r>
            <a:r>
              <a:rPr lang="en-US" sz="1100" dirty="0" smtClean="0"/>
              <a:t>aximize </a:t>
            </a:r>
            <a:r>
              <a:rPr lang="en-US" sz="1100" b="1" u="sng" dirty="0" smtClean="0"/>
              <a:t>A</a:t>
            </a:r>
            <a:r>
              <a:rPr lang="en-US" sz="1100" dirty="0" smtClean="0"/>
              <a:t>ssistive </a:t>
            </a:r>
            <a:r>
              <a:rPr lang="en-US" sz="1100" b="1" u="sng" dirty="0" smtClean="0"/>
              <a:t>T</a:t>
            </a:r>
            <a:r>
              <a:rPr lang="en-US" sz="1100" dirty="0" smtClean="0"/>
              <a:t>echnology (AT) in </a:t>
            </a:r>
            <a:r>
              <a:rPr lang="en-US" sz="1100" b="1" u="sng" dirty="0" smtClean="0"/>
              <a:t>C</a:t>
            </a:r>
            <a:r>
              <a:rPr lang="en-US" sz="1100" dirty="0" smtClean="0"/>
              <a:t>onsumers’ </a:t>
            </a:r>
            <a:r>
              <a:rPr lang="en-US" sz="1100" b="1" u="sng" dirty="0" smtClean="0"/>
              <a:t>H</a:t>
            </a:r>
            <a:r>
              <a:rPr lang="en-US" sz="1100" dirty="0" smtClean="0"/>
              <a:t>ands</a:t>
            </a:r>
            <a:endParaRPr lang="en-US" sz="1200" dirty="0" smtClean="0"/>
          </a:p>
          <a:p>
            <a:pPr algn="ctr" eaLnBrk="1" hangingPunct="1">
              <a:buFont typeface="Monotype Sorts"/>
              <a:buNone/>
            </a:pPr>
            <a:endParaRPr lang="en-US" dirty="0" smtClean="0"/>
          </a:p>
        </p:txBody>
      </p:sp>
      <p:pic>
        <p:nvPicPr>
          <p:cNvPr id="2" name="Picture 1" descr="MassMATCH logo: Features an line outline of the state of Massachusetts wiht the following words: MassMATCHL Massachusetts’ initiative to Maximize Assistive Technology (AT) in Consumers’ Hands. massmatch.org" title="MassMATCH MassMATCH logo: Massachusetts’ initiative to Maximize Assistive Technology (AT) in Consumers’ Hands"/>
          <p:cNvPicPr>
            <a:picLocks noChangeAspect="1"/>
          </p:cNvPicPr>
          <p:nvPr/>
        </p:nvPicPr>
        <p:blipFill>
          <a:blip r:embed="rId3"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1219200" y="4326835"/>
            <a:ext cx="2814696" cy="1759185"/>
          </a:xfrm>
          <a:prstGeom prst="rect">
            <a:avLst/>
          </a:prstGeom>
        </p:spPr>
      </p:pic>
      <p:sp>
        <p:nvSpPr>
          <p:cNvPr id="3" name="TextBox 2"/>
          <p:cNvSpPr txBox="1"/>
          <p:nvPr/>
        </p:nvSpPr>
        <p:spPr>
          <a:xfrm>
            <a:off x="990600" y="304800"/>
            <a:ext cx="8001000" cy="2123658"/>
          </a:xfrm>
          <a:prstGeom prst="rect">
            <a:avLst/>
          </a:prstGeom>
          <a:noFill/>
        </p:spPr>
        <p:txBody>
          <a:bodyPr wrap="square" rtlCol="0">
            <a:spAutoFit/>
          </a:bodyPr>
          <a:lstStyle/>
          <a:p>
            <a:r>
              <a:rPr lang="en-US" sz="4400" dirty="0" smtClean="0"/>
              <a:t>Advanced Training:</a:t>
            </a:r>
            <a:br>
              <a:rPr lang="en-US" sz="4400" dirty="0" smtClean="0"/>
            </a:br>
            <a:r>
              <a:rPr lang="en-US" sz="4400" dirty="0" smtClean="0"/>
              <a:t>AT for ADRC Members and </a:t>
            </a:r>
          </a:p>
          <a:p>
            <a:r>
              <a:rPr lang="en-US" sz="4400" dirty="0" smtClean="0"/>
              <a:t>Community Partners</a:t>
            </a:r>
            <a:endParaRPr lang="en-US" sz="4400" dirty="0"/>
          </a:p>
        </p:txBody>
      </p:sp>
      <p:sp>
        <p:nvSpPr>
          <p:cNvPr id="4" name="TextBox 3"/>
          <p:cNvSpPr txBox="1"/>
          <p:nvPr/>
        </p:nvSpPr>
        <p:spPr>
          <a:xfrm>
            <a:off x="990600" y="2438400"/>
            <a:ext cx="6248400" cy="954107"/>
          </a:xfrm>
          <a:prstGeom prst="rect">
            <a:avLst/>
          </a:prstGeom>
          <a:noFill/>
        </p:spPr>
        <p:txBody>
          <a:bodyPr wrap="square" rtlCol="0">
            <a:spAutoFit/>
          </a:bodyPr>
          <a:lstStyle/>
          <a:p>
            <a:r>
              <a:rPr lang="en-US" dirty="0"/>
              <a:t>The Aging and Disability Resource </a:t>
            </a:r>
            <a:r>
              <a:rPr lang="en-US" dirty="0" smtClean="0"/>
              <a:t>Consortia (ADRC)</a:t>
            </a:r>
            <a:endParaRPr lang="en-US" dirty="0"/>
          </a:p>
        </p:txBody>
      </p:sp>
      <p:pic>
        <p:nvPicPr>
          <p:cNvPr id="1026" name="Picture 2" descr="Image of the Masachussetts State Seal: Massachuseettensis Sigillum Republicae" title="Massachusetts State Seal"/>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38562" y="4326835"/>
            <a:ext cx="1843238" cy="188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27444" y="3539246"/>
            <a:ext cx="6553200" cy="830997"/>
          </a:xfrm>
          <a:prstGeom prst="rect">
            <a:avLst/>
          </a:prstGeom>
        </p:spPr>
        <p:txBody>
          <a:bodyPr wrap="square">
            <a:spAutoFit/>
          </a:bodyPr>
          <a:lstStyle/>
          <a:p>
            <a:r>
              <a:rPr lang="en-US" sz="1600" b="0" dirty="0"/>
              <a:t>The Massachusetts Aging &amp; Disability Consortia is a partnership between the Executive Office of </a:t>
            </a:r>
            <a:r>
              <a:rPr lang="en-US" sz="1600" b="0" dirty="0" smtClean="0"/>
              <a:t>Elder </a:t>
            </a:r>
            <a:r>
              <a:rPr lang="en-US" sz="1600" b="0" dirty="0"/>
              <a:t>Affairs (EOEA) and the Massachusetts Rehabilitation Commission (MRC)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2775" y="228600"/>
            <a:ext cx="8153400" cy="990600"/>
          </a:xfrm>
        </p:spPr>
        <p:txBody>
          <a:bodyPr/>
          <a:lstStyle/>
          <a:p>
            <a:pPr eaLnBrk="1" hangingPunct="1"/>
            <a:r>
              <a:rPr lang="en-US" altLang="en-US" smtClean="0"/>
              <a:t>HAAT: Assistive Technology Factors</a:t>
            </a:r>
          </a:p>
        </p:txBody>
      </p:sp>
      <p:sp>
        <p:nvSpPr>
          <p:cNvPr id="21507" name="Rectangle 3"/>
          <p:cNvSpPr>
            <a:spLocks noGrp="1" noChangeArrowheads="1"/>
          </p:cNvSpPr>
          <p:nvPr>
            <p:ph sz="quarter" idx="1"/>
          </p:nvPr>
        </p:nvSpPr>
        <p:spPr>
          <a:xfrm>
            <a:off x="609600" y="1371600"/>
            <a:ext cx="7772400" cy="4495800"/>
          </a:xfrm>
        </p:spPr>
        <p:txBody>
          <a:bodyPr>
            <a:normAutofit/>
          </a:bodyPr>
          <a:lstStyle/>
          <a:p>
            <a:pPr marL="274320" indent="-274320" eaLnBrk="1" fontAlgn="auto" hangingPunct="1">
              <a:spcAft>
                <a:spcPts val="0"/>
              </a:spcAft>
              <a:buFont typeface="Wingdings 3"/>
              <a:buChar char=""/>
              <a:defRPr/>
            </a:pPr>
            <a:r>
              <a:rPr lang="en-US" sz="3200" dirty="0" smtClean="0">
                <a:latin typeface="+mj-lt"/>
              </a:rPr>
              <a:t>How does person</a:t>
            </a:r>
            <a:br>
              <a:rPr lang="en-US" sz="3200" dirty="0" smtClean="0">
                <a:latin typeface="+mj-lt"/>
              </a:rPr>
            </a:br>
            <a:r>
              <a:rPr lang="en-US" sz="3200" dirty="0" smtClean="0">
                <a:latin typeface="+mj-lt"/>
              </a:rPr>
              <a:t>interact with device?</a:t>
            </a:r>
          </a:p>
          <a:p>
            <a:pPr marL="274320" indent="-274320" eaLnBrk="1" fontAlgn="auto" hangingPunct="1">
              <a:spcAft>
                <a:spcPts val="0"/>
              </a:spcAft>
              <a:buFont typeface="Wingdings 3"/>
              <a:buChar char=""/>
              <a:defRPr/>
            </a:pPr>
            <a:r>
              <a:rPr lang="en-US" sz="3200" dirty="0" smtClean="0">
                <a:latin typeface="+mj-lt"/>
              </a:rPr>
              <a:t>How does the device operate?</a:t>
            </a:r>
          </a:p>
          <a:p>
            <a:pPr marL="274320" indent="-274320" eaLnBrk="1" fontAlgn="auto" hangingPunct="1">
              <a:spcAft>
                <a:spcPts val="0"/>
              </a:spcAft>
              <a:buFont typeface="Wingdings 3"/>
              <a:buChar char=""/>
              <a:defRPr/>
            </a:pPr>
            <a:r>
              <a:rPr lang="en-US" sz="3200" dirty="0" smtClean="0">
                <a:latin typeface="+mj-lt"/>
              </a:rPr>
              <a:t>How does the device achieve </a:t>
            </a:r>
            <a:br>
              <a:rPr lang="en-US" sz="3200" dirty="0" smtClean="0">
                <a:latin typeface="+mj-lt"/>
              </a:rPr>
            </a:br>
            <a:r>
              <a:rPr lang="en-US" sz="3200" dirty="0" smtClean="0">
                <a:latin typeface="+mj-lt"/>
              </a:rPr>
              <a:t>the goal?</a:t>
            </a:r>
          </a:p>
          <a:p>
            <a:pPr marL="274320" indent="-274320" eaLnBrk="1" fontAlgn="auto" hangingPunct="1">
              <a:spcAft>
                <a:spcPts val="0"/>
              </a:spcAft>
              <a:buFont typeface="Wingdings 3"/>
              <a:buChar char=""/>
              <a:defRPr/>
            </a:pPr>
            <a:r>
              <a:rPr lang="en-US" sz="3200" dirty="0" smtClean="0">
                <a:latin typeface="+mj-lt"/>
              </a:rPr>
              <a:t>Does the device need to be charged? Plugged in? Updated? Maintained?</a:t>
            </a:r>
          </a:p>
        </p:txBody>
      </p:sp>
      <p:pic>
        <p:nvPicPr>
          <p:cNvPr id="33796" name="Picture 4" descr="C:\Users\Berner\Pictures\miscellaneous\scanned images\Image0002.JPG"/>
          <p:cNvPicPr>
            <a:picLocks noChangeAspect="1" noChangeArrowheads="1"/>
          </p:cNvPicPr>
          <p:nvPr/>
        </p:nvPicPr>
        <p:blipFill>
          <a:blip r:embed="rId3">
            <a:clrChange>
              <a:clrFrom>
                <a:srgbClr val="FDFDFD"/>
              </a:clrFrom>
              <a:clrTo>
                <a:srgbClr val="FDFDFD">
                  <a:alpha val="0"/>
                </a:srgbClr>
              </a:clrTo>
            </a:clrChange>
            <a:lum contrast="40000"/>
            <a:extLst>
              <a:ext uri="{28A0092B-C50C-407E-A947-70E740481C1C}">
                <a14:useLocalDpi xmlns:a14="http://schemas.microsoft.com/office/drawing/2010/main" val="0"/>
              </a:ext>
            </a:extLst>
          </a:blip>
          <a:srcRect/>
          <a:stretch>
            <a:fillRect/>
          </a:stretch>
        </p:blipFill>
        <p:spPr bwMode="auto">
          <a:xfrm>
            <a:off x="5915025" y="1524000"/>
            <a:ext cx="3000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xplosion 1 6"/>
          <p:cNvSpPr/>
          <p:nvPr/>
        </p:nvSpPr>
        <p:spPr>
          <a:xfrm>
            <a:off x="6629400" y="1981200"/>
            <a:ext cx="1143000" cy="457200"/>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381000" y="6173788"/>
            <a:ext cx="8153400" cy="277812"/>
          </a:xfrm>
          <a:prstGeom prst="rect">
            <a:avLst/>
          </a:prstGeom>
        </p:spPr>
        <p:txBody>
          <a:bodyPr>
            <a:spAutoFit/>
          </a:bodyPr>
          <a:lstStyle/>
          <a:p>
            <a:pPr eaLnBrk="1" hangingPunct="1">
              <a:defRPr/>
            </a:pPr>
            <a:r>
              <a:rPr lang="en-US" sz="1200" dirty="0">
                <a:latin typeface="+mj-lt"/>
                <a:cs typeface="+mn-cs"/>
              </a:rPr>
              <a:t>Cook, A.M. &amp; </a:t>
            </a:r>
            <a:r>
              <a:rPr lang="en-US" sz="1200" dirty="0" err="1">
                <a:latin typeface="+mj-lt"/>
                <a:cs typeface="+mn-cs"/>
              </a:rPr>
              <a:t>Polgar</a:t>
            </a:r>
            <a:r>
              <a:rPr lang="en-US" sz="1200" dirty="0">
                <a:latin typeface="+mj-lt"/>
                <a:cs typeface="+mn-cs"/>
              </a:rPr>
              <a:t>, J. M. (2015). Cook &amp; Hussey’s Assistive Technologies: Principles &amp; Practice. 4</a:t>
            </a:r>
            <a:r>
              <a:rPr lang="en-US" sz="1200" baseline="30000" dirty="0">
                <a:latin typeface="+mj-lt"/>
                <a:cs typeface="+mn-cs"/>
              </a:rPr>
              <a:t>th</a:t>
            </a:r>
            <a:r>
              <a:rPr lang="en-US" sz="1200" dirty="0">
                <a:latin typeface="+mj-lt"/>
                <a:cs typeface="+mn-cs"/>
              </a:rPr>
              <a:t>  edition. St. Louis: Elsevier..</a:t>
            </a:r>
          </a:p>
        </p:txBody>
      </p:sp>
    </p:spTree>
    <p:extLst>
      <p:ext uri="{BB962C8B-B14F-4D97-AF65-F5344CB8AC3E}">
        <p14:creationId xmlns:p14="http://schemas.microsoft.com/office/powerpoint/2010/main" val="91202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12775" y="228600"/>
            <a:ext cx="8153400" cy="990600"/>
          </a:xfrm>
        </p:spPr>
        <p:txBody>
          <a:bodyPr/>
          <a:lstStyle/>
          <a:p>
            <a:pPr eaLnBrk="1" hangingPunct="1"/>
            <a:r>
              <a:rPr lang="en-US" altLang="en-US" smtClean="0"/>
              <a:t>HAAT: Contextual Factors</a:t>
            </a:r>
          </a:p>
        </p:txBody>
      </p:sp>
      <p:sp>
        <p:nvSpPr>
          <p:cNvPr id="21507" name="Rectangle 3"/>
          <p:cNvSpPr>
            <a:spLocks noGrp="1" noChangeArrowheads="1"/>
          </p:cNvSpPr>
          <p:nvPr>
            <p:ph sz="quarter" idx="1"/>
          </p:nvPr>
        </p:nvSpPr>
        <p:spPr>
          <a:xfrm>
            <a:off x="609600" y="1371600"/>
            <a:ext cx="7772400" cy="4495800"/>
          </a:xfrm>
        </p:spPr>
        <p:txBody>
          <a:bodyPr>
            <a:normAutofit/>
          </a:bodyPr>
          <a:lstStyle/>
          <a:p>
            <a:pPr eaLnBrk="1" hangingPunct="1">
              <a:defRPr/>
            </a:pPr>
            <a:r>
              <a:rPr lang="en-US" sz="3200" dirty="0" smtClean="0">
                <a:latin typeface="+mj-lt"/>
              </a:rPr>
              <a:t>Physical context: </a:t>
            </a:r>
            <a:br>
              <a:rPr lang="en-US" sz="3200" dirty="0" smtClean="0">
                <a:latin typeface="+mj-lt"/>
              </a:rPr>
            </a:br>
            <a:r>
              <a:rPr lang="en-US" sz="2400" dirty="0" smtClean="0">
                <a:latin typeface="+mj-lt"/>
              </a:rPr>
              <a:t>Space for device?</a:t>
            </a:r>
          </a:p>
          <a:p>
            <a:pPr eaLnBrk="1" hangingPunct="1">
              <a:defRPr/>
            </a:pPr>
            <a:r>
              <a:rPr lang="en-US" sz="3200" dirty="0" smtClean="0">
                <a:latin typeface="+mj-lt"/>
              </a:rPr>
              <a:t>Institutional:</a:t>
            </a:r>
            <a:br>
              <a:rPr lang="en-US" sz="3200" dirty="0" smtClean="0">
                <a:latin typeface="+mj-lt"/>
              </a:rPr>
            </a:br>
            <a:r>
              <a:rPr lang="en-US" sz="2400" dirty="0" smtClean="0">
                <a:latin typeface="+mj-lt"/>
              </a:rPr>
              <a:t>Is there a role for tech?</a:t>
            </a:r>
          </a:p>
          <a:p>
            <a:pPr eaLnBrk="1" hangingPunct="1">
              <a:defRPr/>
            </a:pPr>
            <a:r>
              <a:rPr lang="en-US" sz="3200" dirty="0" smtClean="0">
                <a:latin typeface="+mj-lt"/>
              </a:rPr>
              <a:t>Cultural</a:t>
            </a:r>
          </a:p>
          <a:p>
            <a:pPr lvl="1">
              <a:defRPr/>
            </a:pPr>
            <a:r>
              <a:rPr lang="en-US" sz="2400" dirty="0" smtClean="0">
                <a:latin typeface="+mj-lt"/>
              </a:rPr>
              <a:t>Ethnicity</a:t>
            </a:r>
          </a:p>
          <a:p>
            <a:pPr lvl="1">
              <a:defRPr/>
            </a:pPr>
            <a:r>
              <a:rPr lang="en-US" sz="2400" dirty="0" smtClean="0">
                <a:latin typeface="+mj-lt"/>
              </a:rPr>
              <a:t>Environmental culture: School, institution, etc.</a:t>
            </a:r>
          </a:p>
          <a:p>
            <a:pPr>
              <a:defRPr/>
            </a:pPr>
            <a:r>
              <a:rPr lang="en-US" sz="3200" dirty="0" smtClean="0">
                <a:latin typeface="+mj-lt"/>
              </a:rPr>
              <a:t>Social concerns?</a:t>
            </a:r>
          </a:p>
          <a:p>
            <a:pPr marL="274320" lvl="1" indent="0">
              <a:buNone/>
              <a:defRPr/>
            </a:pPr>
            <a:endParaRPr lang="en-US" sz="2900" dirty="0" smtClean="0">
              <a:latin typeface="+mj-lt"/>
            </a:endParaRPr>
          </a:p>
        </p:txBody>
      </p:sp>
      <p:pic>
        <p:nvPicPr>
          <p:cNvPr id="35844" name="Picture 4" descr="C:\Users\Berner\Pictures\miscellaneous\scanned images\Image0002.JPG"/>
          <p:cNvPicPr>
            <a:picLocks noChangeAspect="1" noChangeArrowheads="1"/>
          </p:cNvPicPr>
          <p:nvPr/>
        </p:nvPicPr>
        <p:blipFill>
          <a:blip r:embed="rId3">
            <a:clrChange>
              <a:clrFrom>
                <a:srgbClr val="FDFDFD"/>
              </a:clrFrom>
              <a:clrTo>
                <a:srgbClr val="FDFDFD">
                  <a:alpha val="0"/>
                </a:srgbClr>
              </a:clrTo>
            </a:clrChange>
            <a:lum contrast="40000"/>
            <a:extLst>
              <a:ext uri="{28A0092B-C50C-407E-A947-70E740481C1C}">
                <a14:useLocalDpi xmlns:a14="http://schemas.microsoft.com/office/drawing/2010/main" val="0"/>
              </a:ext>
            </a:extLst>
          </a:blip>
          <a:srcRect/>
          <a:stretch>
            <a:fillRect/>
          </a:stretch>
        </p:blipFill>
        <p:spPr bwMode="auto">
          <a:xfrm>
            <a:off x="5915025" y="1600200"/>
            <a:ext cx="3000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xplosion 1 6"/>
          <p:cNvSpPr/>
          <p:nvPr/>
        </p:nvSpPr>
        <p:spPr>
          <a:xfrm>
            <a:off x="6781800" y="3810000"/>
            <a:ext cx="1143000" cy="457200"/>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381000" y="6173788"/>
            <a:ext cx="8153400" cy="277812"/>
          </a:xfrm>
          <a:prstGeom prst="rect">
            <a:avLst/>
          </a:prstGeom>
        </p:spPr>
        <p:txBody>
          <a:bodyPr>
            <a:spAutoFit/>
          </a:bodyPr>
          <a:lstStyle/>
          <a:p>
            <a:pPr eaLnBrk="1" hangingPunct="1">
              <a:defRPr/>
            </a:pPr>
            <a:r>
              <a:rPr lang="en-US" sz="1200" dirty="0">
                <a:latin typeface="+mj-lt"/>
                <a:cs typeface="+mn-cs"/>
              </a:rPr>
              <a:t>Cook, A.M. &amp; </a:t>
            </a:r>
            <a:r>
              <a:rPr lang="en-US" sz="1200" dirty="0" err="1">
                <a:latin typeface="+mj-lt"/>
                <a:cs typeface="+mn-cs"/>
              </a:rPr>
              <a:t>Polgar</a:t>
            </a:r>
            <a:r>
              <a:rPr lang="en-US" sz="1200" dirty="0">
                <a:latin typeface="+mj-lt"/>
                <a:cs typeface="+mn-cs"/>
              </a:rPr>
              <a:t>, J. M. (2015). Cook &amp; Hussey’s Assistive Technologies: Principles &amp; Practice. 4</a:t>
            </a:r>
            <a:r>
              <a:rPr lang="en-US" sz="1200" baseline="30000" dirty="0">
                <a:latin typeface="+mj-lt"/>
                <a:cs typeface="+mn-cs"/>
              </a:rPr>
              <a:t>th</a:t>
            </a:r>
            <a:r>
              <a:rPr lang="en-US" sz="1200" dirty="0">
                <a:latin typeface="+mj-lt"/>
                <a:cs typeface="+mn-cs"/>
              </a:rPr>
              <a:t>  edition. St. Louis: Elsevier..</a:t>
            </a:r>
          </a:p>
        </p:txBody>
      </p:sp>
    </p:spTree>
    <p:extLst>
      <p:ext uri="{BB962C8B-B14F-4D97-AF65-F5344CB8AC3E}">
        <p14:creationId xmlns:p14="http://schemas.microsoft.com/office/powerpoint/2010/main" val="256083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118"/>
          <p:cNvSpPr>
            <a:spLocks noGrp="1"/>
          </p:cNvSpPr>
          <p:nvPr>
            <p:ph type="title"/>
          </p:nvPr>
        </p:nvSpPr>
        <p:spPr/>
        <p:txBody>
          <a:bodyPr>
            <a:normAutofit fontScale="90000"/>
          </a:bodyPr>
          <a:lstStyle/>
          <a:p>
            <a:r>
              <a:rPr lang="en-US" altLang="en-US" dirty="0" smtClean="0">
                <a:sym typeface="Cambria" pitchFamily="18" charset="0"/>
              </a:rPr>
              <a:t>Applying the Human, Activity, </a:t>
            </a:r>
            <a:br>
              <a:rPr lang="en-US" altLang="en-US" dirty="0" smtClean="0">
                <a:sym typeface="Cambria" pitchFamily="18" charset="0"/>
              </a:rPr>
            </a:br>
            <a:r>
              <a:rPr lang="en-US" altLang="en-US" dirty="0" smtClean="0">
                <a:sym typeface="Cambria" pitchFamily="18" charset="0"/>
              </a:rPr>
              <a:t>and Assistive Technology Model</a:t>
            </a:r>
          </a:p>
        </p:txBody>
      </p:sp>
      <p:sp>
        <p:nvSpPr>
          <p:cNvPr id="9" name="Content Placeholder 8"/>
          <p:cNvSpPr>
            <a:spLocks noGrp="1"/>
          </p:cNvSpPr>
          <p:nvPr>
            <p:ph sz="quarter" idx="1"/>
          </p:nvPr>
        </p:nvSpPr>
        <p:spPr>
          <a:xfrm>
            <a:off x="457200" y="5871294"/>
            <a:ext cx="8458200" cy="453306"/>
          </a:xfrm>
        </p:spPr>
        <p:txBody>
          <a:bodyPr>
            <a:normAutofit fontScale="77500" lnSpcReduction="20000"/>
          </a:bodyPr>
          <a:lstStyle/>
          <a:p>
            <a:pPr marL="0" indent="0">
              <a:buNone/>
            </a:pPr>
            <a:r>
              <a:rPr lang="en-US" dirty="0" smtClean="0"/>
              <a:t>Assistive technology must match the person, the activity and the context</a:t>
            </a:r>
            <a:endParaRPr lang="en-US" dirty="0"/>
          </a:p>
        </p:txBody>
      </p:sp>
      <p:pic>
        <p:nvPicPr>
          <p:cNvPr id="38916" name="Shape 120" descr="A line drawing visual representation of the The Human Activity Assistive Technology model.  It represents portions of a sphere labeled as Human, Activity and Asssistive Technology, sitting on a base of Context.  It suggests that assistive technology must match the human and the activity, and the human, activity adn assistive technology may be influenced by context." title="The Human Activity Assistive Technology model"/>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5450" y="2076450"/>
            <a:ext cx="329565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Photo of an older adult female " title="Photo of an older adult female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71600" y="3636729"/>
            <a:ext cx="15271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descr="Photo of a plated spaghetti and meatballs meal" title="Photo of a plated spaghetti and meatballs meal"/>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96000" y="1752600"/>
            <a:ext cx="2398059" cy="1580613"/>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Photo of the Amazon Echo Dot" title="Photo of the Amazon Echo Dot"/>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13028" y="1286986"/>
            <a:ext cx="1267721" cy="1016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descr="Photo of an adapted cutting board with vertical walls to stabilize food when cutting" title="Photo of an adapted cutting board with vertical walls to stabilize food when cutti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84522" y="1262197"/>
            <a:ext cx="1628506" cy="16285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Photo of a large extended family" title="Photo of a large extended family"/>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67400" y="4343400"/>
            <a:ext cx="22098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536575" y="6451600"/>
            <a:ext cx="8153400" cy="277812"/>
          </a:xfrm>
          <a:prstGeom prst="rect">
            <a:avLst/>
          </a:prstGeom>
        </p:spPr>
        <p:txBody>
          <a:bodyPr>
            <a:spAutoFit/>
          </a:bodyPr>
          <a:lstStyle/>
          <a:p>
            <a:pPr eaLnBrk="1" hangingPunct="1">
              <a:defRPr/>
            </a:pPr>
            <a:r>
              <a:rPr lang="en-US" sz="1200" b="0" dirty="0">
                <a:latin typeface="+mj-lt"/>
                <a:cs typeface="+mn-cs"/>
              </a:rPr>
              <a:t>Cook, A.M. &amp; </a:t>
            </a:r>
            <a:r>
              <a:rPr lang="en-US" sz="1200" b="0" dirty="0" err="1">
                <a:latin typeface="+mj-lt"/>
                <a:cs typeface="+mn-cs"/>
              </a:rPr>
              <a:t>Polgar</a:t>
            </a:r>
            <a:r>
              <a:rPr lang="en-US" sz="1200" b="0" dirty="0">
                <a:latin typeface="+mj-lt"/>
                <a:cs typeface="+mn-cs"/>
              </a:rPr>
              <a:t>, J. M. (2015). Cook &amp; Hussey’s Assistive Technologies: Principles &amp; Practice. 4</a:t>
            </a:r>
            <a:r>
              <a:rPr lang="en-US" sz="1200" b="0" baseline="30000" dirty="0">
                <a:latin typeface="+mj-lt"/>
                <a:cs typeface="+mn-cs"/>
              </a:rPr>
              <a:t>th</a:t>
            </a:r>
            <a:r>
              <a:rPr lang="en-US" sz="1200" b="0" dirty="0">
                <a:latin typeface="+mj-lt"/>
                <a:cs typeface="+mn-cs"/>
              </a:rPr>
              <a:t>  edition. St. Louis: Elsevier..</a:t>
            </a:r>
          </a:p>
        </p:txBody>
      </p:sp>
      <p:pic>
        <p:nvPicPr>
          <p:cNvPr id="2050" name="Picture 2" descr="Image of zyliss easican single touch electric can opener" title="Image of zyliss easican single touch electric can opene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90550" y="1905000"/>
            <a:ext cx="15621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66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a:t>
            </a:r>
            <a:r>
              <a:rPr lang="en-US" dirty="0" smtClean="0"/>
              <a:t>Programs &amp; </a:t>
            </a:r>
            <a:r>
              <a:rPr lang="en-US" dirty="0"/>
              <a:t>Funding </a:t>
            </a:r>
            <a:r>
              <a:rPr lang="en-US" dirty="0" smtClean="0"/>
              <a:t>Sources</a:t>
            </a:r>
            <a:endParaRPr lang="en-US" dirty="0"/>
          </a:p>
        </p:txBody>
      </p:sp>
      <p:sp>
        <p:nvSpPr>
          <p:cNvPr id="3" name="Text Placeholder 2"/>
          <p:cNvSpPr>
            <a:spLocks noGrp="1"/>
          </p:cNvSpPr>
          <p:nvPr>
            <p:ph type="body" idx="1"/>
          </p:nvPr>
        </p:nvSpPr>
        <p:spPr/>
        <p:txBody>
          <a:bodyPr/>
          <a:lstStyle/>
          <a:p>
            <a:r>
              <a:rPr lang="en-US" dirty="0"/>
              <a:t>Advanced Training:</a:t>
            </a:r>
            <a:br>
              <a:rPr lang="en-US" dirty="0"/>
            </a:br>
            <a:r>
              <a:rPr lang="en-US" dirty="0"/>
              <a:t>AT for ADRC Members </a:t>
            </a:r>
            <a:r>
              <a:rPr lang="en-US" dirty="0" smtClean="0"/>
              <a:t>and Community </a:t>
            </a:r>
            <a:r>
              <a:rPr lang="en-US" dirty="0"/>
              <a:t>Partners</a:t>
            </a:r>
          </a:p>
          <a:p>
            <a:endParaRPr lang="en-US" dirty="0"/>
          </a:p>
        </p:txBody>
      </p:sp>
    </p:spTree>
    <p:extLst>
      <p:ext uri="{BB962C8B-B14F-4D97-AF65-F5344CB8AC3E}">
        <p14:creationId xmlns:p14="http://schemas.microsoft.com/office/powerpoint/2010/main" val="324033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a:t>MassMATCH</a:t>
            </a:r>
            <a:r>
              <a:rPr lang="en-US" dirty="0"/>
              <a:t> AT Programs</a:t>
            </a:r>
          </a:p>
        </p:txBody>
      </p:sp>
      <p:pic>
        <p:nvPicPr>
          <p:cNvPr id="14340" name="Picture 3" descr="Logo for the Assistive Technology Regional Centers, features blue and purple puzzle pieces with the text &quot;see, touch, try, Assistive Technology Regional Centers&quot;" title="Assistive Technology Regional Centers"/>
          <p:cNvPicPr>
            <a:picLocks noChangeAspect="1"/>
          </p:cNvPicPr>
          <p:nvPr/>
        </p:nvPicPr>
        <p:blipFill>
          <a:blip r:embed="rId3" cstate="print"/>
          <a:srcRect/>
          <a:stretch>
            <a:fillRect/>
          </a:stretch>
        </p:blipFill>
        <p:spPr bwMode="auto">
          <a:xfrm>
            <a:off x="2278928" y="4982778"/>
            <a:ext cx="2643904" cy="1113222"/>
          </a:xfrm>
          <a:prstGeom prst="rect">
            <a:avLst/>
          </a:prstGeom>
          <a:noFill/>
          <a:ln w="9525">
            <a:noFill/>
            <a:miter lim="800000"/>
            <a:headEnd/>
            <a:tailEnd/>
          </a:ln>
        </p:spPr>
      </p:pic>
      <p:pic>
        <p:nvPicPr>
          <p:cNvPr id="14342" name="Picture 5" descr="Logo for the Massachusetts Assistive Technology Loan Program. Features a bag of cash next to formatted text reading &quot;Massachusetts Assistive Technology Loan Program&quot;" title="Massachusetts Assistive Technology Loan Program"/>
          <p:cNvPicPr>
            <a:picLocks noChangeAspect="1"/>
          </p:cNvPicPr>
          <p:nvPr/>
        </p:nvPicPr>
        <p:blipFill>
          <a:blip r:embed="rId4" cstate="print"/>
          <a:srcRect/>
          <a:stretch>
            <a:fillRect/>
          </a:stretch>
        </p:blipFill>
        <p:spPr bwMode="auto">
          <a:xfrm>
            <a:off x="3598414" y="3698397"/>
            <a:ext cx="2603562" cy="978782"/>
          </a:xfrm>
          <a:prstGeom prst="rect">
            <a:avLst/>
          </a:prstGeom>
          <a:noFill/>
          <a:ln w="9525">
            <a:noFill/>
            <a:miter lim="800000"/>
            <a:headEnd/>
            <a:tailEnd/>
          </a:ln>
        </p:spPr>
      </p:pic>
      <p:pic>
        <p:nvPicPr>
          <p:cNvPr id="30721" name="Picture 1" descr="Logo for the AT School Share program. Features an illustration of a red schoolhouse surrounded by recycle arrows, and the words &quot;AT School Share&quot;" title="AT School Shar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57123" y="4864167"/>
            <a:ext cx="1548477" cy="1366304"/>
          </a:xfrm>
          <a:prstGeom prst="rect">
            <a:avLst/>
          </a:prstGeom>
          <a:noFill/>
        </p:spPr>
      </p:pic>
      <p:pic>
        <p:nvPicPr>
          <p:cNvPr id="2" name="Picture 1" descr="The logo for Assistive Technology Exchange in New England and New York. Website getATstuff.org. Logo features state outline of New England and New York with recycle arrows surrounding the states." title="Assistive Technology Exchange in New England and New York"/>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2000" y="3669119"/>
            <a:ext cx="2513027" cy="1085712"/>
          </a:xfrm>
          <a:prstGeom prst="rect">
            <a:avLst/>
          </a:prstGeom>
        </p:spPr>
      </p:pic>
      <p:pic>
        <p:nvPicPr>
          <p:cNvPr id="3" name="Picture 2" descr="Logo for REquipment, a durable medical equipment (DME) re-use program. Features an outline of the state of Massachusetts with a line drawing of an individual in a wheelchair with the words &quot;choose to reuse your DME.&quot;" title="REquipment: a durable medical equipment (DME) re-use program "/>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24600" y="3669119"/>
            <a:ext cx="2212998" cy="1195048"/>
          </a:xfrm>
          <a:prstGeom prst="rect">
            <a:avLst/>
          </a:prstGeom>
        </p:spPr>
      </p:pic>
      <p:pic>
        <p:nvPicPr>
          <p:cNvPr id="16" name="Picture 15" descr="MassMATCH logo: Features an line outline of the state of Massachusetts wiht the following words: MassMATCHL Massachusetts’ initiative to Maximize Assistive Technology (AT) in Consumers’ Hands. massmatch.org" title="MassMATCH MassMATCH logo: Massachusetts’ initiative to Maximize Assistive Technology (AT) in Consumers’ Hands"/>
          <p:cNvPicPr>
            <a:picLocks noChangeAspect="1"/>
          </p:cNvPicPr>
          <p:nvPr/>
        </p:nvPicPr>
        <p:blipFill>
          <a:blip r:embed="rId8"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2660374" y="990600"/>
            <a:ext cx="4332476" cy="2707797"/>
          </a:xfrm>
          <a:prstGeom prst="rect">
            <a:avLst/>
          </a:prstGeom>
        </p:spPr>
      </p:pic>
    </p:spTree>
    <p:extLst>
      <p:ext uri="{BB962C8B-B14F-4D97-AF65-F5344CB8AC3E}">
        <p14:creationId xmlns:p14="http://schemas.microsoft.com/office/powerpoint/2010/main" val="115455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Assistive Technology Exchange in New England and New York: getATstuff.org</a:t>
            </a:r>
            <a:endParaRPr lang="en-US" dirty="0"/>
          </a:p>
        </p:txBody>
      </p:sp>
      <p:sp>
        <p:nvSpPr>
          <p:cNvPr id="16386" name="Rectangle 3"/>
          <p:cNvSpPr>
            <a:spLocks noGrp="1" noChangeArrowheads="1"/>
          </p:cNvSpPr>
          <p:nvPr>
            <p:ph sz="quarter" idx="1"/>
          </p:nvPr>
        </p:nvSpPr>
        <p:spPr/>
        <p:txBody>
          <a:bodyPr/>
          <a:lstStyle/>
          <a:p>
            <a:pPr marL="457200" indent="-457200">
              <a:buSzPct val="100000"/>
            </a:pPr>
            <a:r>
              <a:rPr lang="en-US" sz="2400" dirty="0" smtClean="0"/>
              <a:t>What: An internet based AT exchange program across New England &amp; New </a:t>
            </a:r>
            <a:r>
              <a:rPr lang="en-US" sz="2400" dirty="0"/>
              <a:t>York to Connect with individuals who are selling used AT Devices and </a:t>
            </a:r>
            <a:r>
              <a:rPr lang="en-US" sz="2400" dirty="0" smtClean="0"/>
              <a:t>DME</a:t>
            </a:r>
          </a:p>
          <a:p>
            <a:pPr marL="731520" lvl="1" indent="-457200">
              <a:buSzPct val="100000"/>
            </a:pPr>
            <a:r>
              <a:rPr lang="en-US" sz="2000" dirty="0"/>
              <a:t>Similar to </a:t>
            </a:r>
            <a:r>
              <a:rPr lang="en-US" sz="2000" i="1" dirty="0"/>
              <a:t>Craigslist</a:t>
            </a:r>
            <a:r>
              <a:rPr lang="en-US" sz="2000" dirty="0"/>
              <a:t> - post an item, choose  your price, and manage delivery and/or pick </a:t>
            </a:r>
            <a:r>
              <a:rPr lang="en-US" sz="2000" dirty="0" smtClean="0"/>
              <a:t>up, find an item, negotiate with sellers, etc.</a:t>
            </a:r>
            <a:endParaRPr lang="en-US" sz="2000" dirty="0"/>
          </a:p>
          <a:p>
            <a:pPr marL="457200" indent="-457200" eaLnBrk="1" hangingPunct="1">
              <a:buSzPct val="100000"/>
            </a:pPr>
            <a:r>
              <a:rPr lang="en-US" sz="2400" dirty="0" smtClean="0"/>
              <a:t>Cost: </a:t>
            </a:r>
            <a:r>
              <a:rPr lang="en-US" sz="2400" u="sng" dirty="0" smtClean="0"/>
              <a:t>Free</a:t>
            </a:r>
            <a:r>
              <a:rPr lang="en-US" sz="2400" dirty="0" smtClean="0"/>
              <a:t> to post and browse, users may sell items </a:t>
            </a:r>
          </a:p>
          <a:p>
            <a:pPr marL="457200" indent="-457200">
              <a:buSzPct val="100000"/>
            </a:pPr>
            <a:r>
              <a:rPr lang="en-US" sz="2400" dirty="0" smtClean="0"/>
              <a:t>More info, visit </a:t>
            </a:r>
            <a:r>
              <a:rPr lang="en-US" sz="2400" dirty="0" smtClean="0">
                <a:hlinkClick r:id="rId3"/>
              </a:rPr>
              <a:t>www.getATstuff.org</a:t>
            </a:r>
            <a:r>
              <a:rPr lang="en-US" sz="2400" dirty="0" smtClean="0"/>
              <a:t> </a:t>
            </a:r>
          </a:p>
          <a:p>
            <a:pPr marL="457200" indent="-457200" eaLnBrk="1" hangingPunct="1">
              <a:buSzPct val="100000"/>
              <a:buFont typeface="Monotype Sorts"/>
              <a:buNone/>
            </a:pPr>
            <a:endParaRPr lang="en-US" sz="2400" b="1" dirty="0" smtClean="0"/>
          </a:p>
        </p:txBody>
      </p:sp>
      <p:pic>
        <p:nvPicPr>
          <p:cNvPr id="5" name="Picture 4" descr="The logo for Assistive Technology Exchange in New England and New York. Website getATstuff.org. Logo features state outline of New England and New York with recycle arrows surrounding the states." title="Assistive Technology Exchange in New England and New Yor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4600" y="4422912"/>
            <a:ext cx="4048963" cy="17492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dirty="0" smtClean="0"/>
              <a:t>MA Assistive Technology Loan Program</a:t>
            </a:r>
          </a:p>
        </p:txBody>
      </p:sp>
      <p:sp>
        <p:nvSpPr>
          <p:cNvPr id="9219" name="Content Placeholder 2"/>
          <p:cNvSpPr>
            <a:spLocks noGrp="1"/>
          </p:cNvSpPr>
          <p:nvPr>
            <p:ph sz="quarter" idx="1"/>
          </p:nvPr>
        </p:nvSpPr>
        <p:spPr/>
        <p:txBody>
          <a:bodyPr>
            <a:normAutofit/>
          </a:bodyPr>
          <a:lstStyle/>
          <a:p>
            <a:r>
              <a:rPr lang="en-US" dirty="0" smtClean="0"/>
              <a:t>What: Provides low interest consumer loans for AT valued over $500</a:t>
            </a:r>
          </a:p>
          <a:p>
            <a:r>
              <a:rPr lang="en-US" dirty="0" smtClean="0"/>
              <a:t>Cost: Loans repayment lengths based on the expected life of the device:</a:t>
            </a:r>
          </a:p>
          <a:p>
            <a:pPr lvl="2"/>
            <a:r>
              <a:rPr lang="en-US" sz="1800" dirty="0" smtClean="0"/>
              <a:t>Computers = 3 years</a:t>
            </a:r>
          </a:p>
          <a:p>
            <a:pPr lvl="2"/>
            <a:r>
              <a:rPr lang="en-US" sz="1800" dirty="0" smtClean="0"/>
              <a:t>Speech Communication = 5 years</a:t>
            </a:r>
          </a:p>
          <a:p>
            <a:pPr lvl="2"/>
            <a:r>
              <a:rPr lang="en-US" sz="1800" dirty="0" smtClean="0"/>
              <a:t>Hearing and Vision Aids = 5 years</a:t>
            </a:r>
          </a:p>
          <a:p>
            <a:pPr lvl="2"/>
            <a:r>
              <a:rPr lang="en-US" sz="1800" dirty="0" smtClean="0"/>
              <a:t>Mobility Aids = 5 years</a:t>
            </a:r>
          </a:p>
          <a:p>
            <a:pPr lvl="2"/>
            <a:r>
              <a:rPr lang="en-US" sz="1800" dirty="0" smtClean="0"/>
              <a:t>Modified Vehicles = 8 years</a:t>
            </a:r>
          </a:p>
          <a:p>
            <a:pPr lvl="0"/>
            <a:r>
              <a:rPr lang="en-US" dirty="0" smtClean="0"/>
              <a:t>More information, visit </a:t>
            </a:r>
            <a:r>
              <a:rPr lang="en-US" dirty="0" smtClean="0">
                <a:hlinkClick r:id="rId2"/>
              </a:rPr>
              <a:t>www.massatloan.org</a:t>
            </a:r>
            <a:r>
              <a:rPr lang="en-US" dirty="0" smtClean="0"/>
              <a:t>, </a:t>
            </a:r>
            <a:br>
              <a:rPr lang="en-US" dirty="0" smtClean="0"/>
            </a:br>
            <a:r>
              <a:rPr lang="en-US" dirty="0" smtClean="0"/>
              <a:t>or call </a:t>
            </a:r>
            <a:r>
              <a:rPr lang="en-US" dirty="0"/>
              <a:t>1-800-244-2756 ext. 428</a:t>
            </a:r>
            <a:endParaRPr lang="en-US" dirty="0" smtClean="0"/>
          </a:p>
        </p:txBody>
      </p:sp>
      <p:pic>
        <p:nvPicPr>
          <p:cNvPr id="6" name="Picture 5" descr="Logo for the Massachusetts Assistive Technology Loan Program. Features a bag of cash next to formatted text reading &quot;Massachusetts Assistive Technology Loan Program&quot;" title="Massachusetts Assistive Technology Loan Program"/>
          <p:cNvPicPr>
            <a:picLocks noChangeAspect="1"/>
          </p:cNvPicPr>
          <p:nvPr/>
        </p:nvPicPr>
        <p:blipFill>
          <a:blip r:embed="rId3" cstate="print"/>
          <a:srcRect/>
          <a:stretch>
            <a:fillRect/>
          </a:stretch>
        </p:blipFill>
        <p:spPr bwMode="auto">
          <a:xfrm>
            <a:off x="5410200" y="2895600"/>
            <a:ext cx="3445768" cy="1295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Mass AT Long-Term Device Loan Program</a:t>
            </a:r>
          </a:p>
        </p:txBody>
      </p:sp>
      <p:sp>
        <p:nvSpPr>
          <p:cNvPr id="18434" name="Content Placeholder 2"/>
          <p:cNvSpPr>
            <a:spLocks noGrp="1"/>
          </p:cNvSpPr>
          <p:nvPr>
            <p:ph sz="quarter" idx="1"/>
          </p:nvPr>
        </p:nvSpPr>
        <p:spPr/>
        <p:txBody>
          <a:bodyPr/>
          <a:lstStyle/>
          <a:p>
            <a:r>
              <a:rPr lang="en-US" dirty="0" smtClean="0"/>
              <a:t>What: Provides long-term loan of low-cost AT devices (&lt;$500 in value)</a:t>
            </a:r>
          </a:p>
          <a:p>
            <a:r>
              <a:rPr lang="en-US" dirty="0"/>
              <a:t>Financial need has to be demonstrated. </a:t>
            </a:r>
          </a:p>
          <a:p>
            <a:r>
              <a:rPr lang="en-US" dirty="0" smtClean="0"/>
              <a:t>Cost: Free</a:t>
            </a:r>
          </a:p>
          <a:p>
            <a:pPr lvl="0"/>
            <a:r>
              <a:rPr lang="en-US" dirty="0" smtClean="0"/>
              <a:t>More </a:t>
            </a:r>
            <a:r>
              <a:rPr lang="en-US" dirty="0"/>
              <a:t>information, visit </a:t>
            </a:r>
            <a:r>
              <a:rPr lang="en-US" dirty="0">
                <a:hlinkClick r:id="rId2"/>
              </a:rPr>
              <a:t>www.massatloan.org</a:t>
            </a:r>
            <a:r>
              <a:rPr lang="en-US" dirty="0"/>
              <a:t>, </a:t>
            </a:r>
            <a:br>
              <a:rPr lang="en-US" dirty="0"/>
            </a:br>
            <a:r>
              <a:rPr lang="en-US" dirty="0"/>
              <a:t>or call 1-800-244-2756 ext. 428</a:t>
            </a:r>
          </a:p>
        </p:txBody>
      </p:sp>
      <p:pic>
        <p:nvPicPr>
          <p:cNvPr id="4" name="Picture 3" descr="Logo for the Massachusetts Assistive Technology Loan Program. Features a bag of cash next to formatted text reading &quot;Massachusetts Assistive Technology Loan Program&quot;" title="Massachusetts Assistive Technology Loan Program"/>
          <p:cNvPicPr>
            <a:picLocks noChangeAspect="1"/>
          </p:cNvPicPr>
          <p:nvPr/>
        </p:nvPicPr>
        <p:blipFill>
          <a:blip r:embed="rId3" cstate="print"/>
          <a:srcRect/>
          <a:stretch>
            <a:fillRect/>
          </a:stretch>
        </p:blipFill>
        <p:spPr bwMode="auto">
          <a:xfrm>
            <a:off x="2667000" y="4495800"/>
            <a:ext cx="3445768" cy="1295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dirty="0" err="1" smtClean="0"/>
              <a:t>REquipment</a:t>
            </a:r>
            <a:r>
              <a:rPr lang="en-US" dirty="0" smtClean="0"/>
              <a:t>: Durable Medical Equipment (DME)</a:t>
            </a:r>
            <a:br>
              <a:rPr lang="en-US" dirty="0" smtClean="0"/>
            </a:br>
            <a:r>
              <a:rPr lang="en-US" dirty="0" smtClean="0"/>
              <a:t>Reuse Program</a:t>
            </a:r>
          </a:p>
        </p:txBody>
      </p:sp>
      <p:sp>
        <p:nvSpPr>
          <p:cNvPr id="19458" name="Content Placeholder 2"/>
          <p:cNvSpPr>
            <a:spLocks noGrp="1"/>
          </p:cNvSpPr>
          <p:nvPr>
            <p:ph sz="quarter" idx="1"/>
          </p:nvPr>
        </p:nvSpPr>
        <p:spPr>
          <a:xfrm>
            <a:off x="457200" y="1219200"/>
            <a:ext cx="8229600" cy="5257800"/>
          </a:xfrm>
        </p:spPr>
        <p:txBody>
          <a:bodyPr>
            <a:normAutofit/>
          </a:bodyPr>
          <a:lstStyle/>
          <a:p>
            <a:r>
              <a:rPr lang="en-US" dirty="0" smtClean="0"/>
              <a:t>What: Provides refurbished durable medical equipment such as wheelchairs, scooters, shower</a:t>
            </a:r>
            <a:br>
              <a:rPr lang="en-US" dirty="0" smtClean="0"/>
            </a:br>
            <a:r>
              <a:rPr lang="en-US" dirty="0" smtClean="0"/>
              <a:t>chairs and more for adults</a:t>
            </a:r>
            <a:r>
              <a:rPr lang="en-US" dirty="0"/>
              <a:t>, children and elders </a:t>
            </a:r>
            <a:endParaRPr lang="en-US" dirty="0" smtClean="0"/>
          </a:p>
          <a:p>
            <a:r>
              <a:rPr lang="en-US" dirty="0"/>
              <a:t>Items donated are sanitized and refurbished to ensure they’re in good working condition. </a:t>
            </a:r>
          </a:p>
          <a:p>
            <a:r>
              <a:rPr lang="en-US" dirty="0" smtClean="0"/>
              <a:t>Cost: </a:t>
            </a:r>
            <a:r>
              <a:rPr lang="en-US" b="1" dirty="0" smtClean="0"/>
              <a:t>Free,</a:t>
            </a:r>
            <a:r>
              <a:rPr lang="en-US" dirty="0"/>
              <a:t> A small delivery charge may apply. </a:t>
            </a:r>
            <a:br>
              <a:rPr lang="en-US" dirty="0"/>
            </a:br>
            <a:r>
              <a:rPr lang="en-US" dirty="0" smtClean="0"/>
              <a:t>For </a:t>
            </a:r>
            <a:r>
              <a:rPr lang="en-US" dirty="0"/>
              <a:t>more </a:t>
            </a:r>
            <a:r>
              <a:rPr lang="en-US" dirty="0" smtClean="0"/>
              <a:t>information, call </a:t>
            </a:r>
            <a:r>
              <a:rPr lang="en-US" dirty="0"/>
              <a:t>1-800-261-9841</a:t>
            </a:r>
            <a:r>
              <a:rPr lang="en-US" dirty="0" smtClean="0"/>
              <a:t>, write </a:t>
            </a:r>
            <a:r>
              <a:rPr lang="en-US" dirty="0" smtClean="0">
                <a:hlinkClick r:id="rId3"/>
              </a:rPr>
              <a:t>info@dmerequipment.org</a:t>
            </a:r>
            <a:r>
              <a:rPr lang="en-US" dirty="0" smtClean="0"/>
              <a:t> or </a:t>
            </a:r>
            <a:r>
              <a:rPr lang="en-US" dirty="0"/>
              <a:t>visit </a:t>
            </a:r>
            <a:r>
              <a:rPr lang="en-US" dirty="0">
                <a:hlinkClick r:id="rId4"/>
              </a:rPr>
              <a:t>www.dmerequipment.org</a:t>
            </a:r>
            <a:r>
              <a:rPr lang="en-US" dirty="0" smtClean="0"/>
              <a:t> </a:t>
            </a:r>
          </a:p>
        </p:txBody>
      </p:sp>
      <p:pic>
        <p:nvPicPr>
          <p:cNvPr id="6" name="Picture 5" descr="Logo for REquipment, a durable medical equipment (DME) re-use program. Features an outline of the state of Massachusetts with a line drawing of an individual in a wheelchair with the words &quot;choose to reuse your DME.&quot;" title="REquipment: a durable medical equipment (DME) re-use program "/>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10200" y="4495800"/>
            <a:ext cx="3527693" cy="19050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ATRC: Assistive Technology Regional Centers</a:t>
            </a:r>
          </a:p>
        </p:txBody>
      </p:sp>
      <p:sp>
        <p:nvSpPr>
          <p:cNvPr id="21506" name="Rectangle 3"/>
          <p:cNvSpPr>
            <a:spLocks noGrp="1" noChangeArrowheads="1"/>
          </p:cNvSpPr>
          <p:nvPr>
            <p:ph sz="quarter" idx="1"/>
          </p:nvPr>
        </p:nvSpPr>
        <p:spPr/>
        <p:txBody>
          <a:bodyPr>
            <a:normAutofit/>
          </a:bodyPr>
          <a:lstStyle/>
          <a:p>
            <a:r>
              <a:rPr lang="en-US" dirty="0" smtClean="0"/>
              <a:t>Device Demonstration &amp; Loan:</a:t>
            </a:r>
          </a:p>
          <a:p>
            <a:pPr lvl="1"/>
            <a:r>
              <a:rPr lang="en-US" dirty="0" smtClean="0"/>
              <a:t>What: </a:t>
            </a:r>
          </a:p>
          <a:p>
            <a:pPr lvl="2"/>
            <a:r>
              <a:rPr lang="en-US" dirty="0" smtClean="0"/>
              <a:t>Try out AT </a:t>
            </a:r>
            <a:r>
              <a:rPr lang="en-US" dirty="0"/>
              <a:t>related to a particular </a:t>
            </a:r>
            <a:r>
              <a:rPr lang="en-US" dirty="0" smtClean="0"/>
              <a:t>need</a:t>
            </a:r>
          </a:p>
          <a:p>
            <a:pPr lvl="2"/>
            <a:r>
              <a:rPr lang="en-US" dirty="0" smtClean="0"/>
              <a:t>Compare devices: learn </a:t>
            </a:r>
            <a:r>
              <a:rPr lang="en-US" dirty="0"/>
              <a:t>about the pros </a:t>
            </a:r>
            <a:r>
              <a:rPr lang="en-US" dirty="0" smtClean="0"/>
              <a:t>and</a:t>
            </a:r>
            <a:br>
              <a:rPr lang="en-US" dirty="0" smtClean="0"/>
            </a:br>
            <a:r>
              <a:rPr lang="en-US" dirty="0" smtClean="0"/>
              <a:t>cons to determine best match</a:t>
            </a:r>
          </a:p>
          <a:p>
            <a:pPr lvl="2"/>
            <a:r>
              <a:rPr lang="en-US" dirty="0"/>
              <a:t>Borrow equipment for up to 4 weeks for free!</a:t>
            </a:r>
          </a:p>
          <a:p>
            <a:pPr lvl="2"/>
            <a:r>
              <a:rPr lang="en-US" dirty="0"/>
              <a:t>Multiple locations for pick up and delivery</a:t>
            </a:r>
          </a:p>
          <a:p>
            <a:pPr lvl="1"/>
            <a:r>
              <a:rPr lang="en-US" dirty="0" smtClean="0"/>
              <a:t>Cost: Free</a:t>
            </a:r>
          </a:p>
          <a:p>
            <a:pPr lvl="1"/>
            <a:r>
              <a:rPr lang="en-US" dirty="0" smtClean="0"/>
              <a:t>Open for all to borrow: Individuals with</a:t>
            </a:r>
            <a:br>
              <a:rPr lang="en-US" dirty="0" smtClean="0"/>
            </a:br>
            <a:r>
              <a:rPr lang="en-US" dirty="0" smtClean="0"/>
              <a:t>disabilities, caregivers, professionals, and more.</a:t>
            </a:r>
          </a:p>
        </p:txBody>
      </p:sp>
      <p:pic>
        <p:nvPicPr>
          <p:cNvPr id="6" name="Picture 3" descr="Logo for the Assistive Technology Regional Centers, features blue and purple puzzle pieces with the text &quot;see, touch, try, Assistive Technology Regional Centers&quot;" title="Assistive Technology Regional Centers"/>
          <p:cNvPicPr>
            <a:picLocks noChangeAspect="1"/>
          </p:cNvPicPr>
          <p:nvPr/>
        </p:nvPicPr>
        <p:blipFill>
          <a:blip r:embed="rId3" cstate="print"/>
          <a:srcRect/>
          <a:stretch>
            <a:fillRect/>
          </a:stretch>
        </p:blipFill>
        <p:spPr bwMode="auto">
          <a:xfrm>
            <a:off x="6019800" y="1340893"/>
            <a:ext cx="2895603" cy="1219200"/>
          </a:xfrm>
          <a:prstGeom prst="rect">
            <a:avLst/>
          </a:prstGeom>
          <a:noFill/>
          <a:ln w="9525">
            <a:noFill/>
            <a:miter lim="800000"/>
            <a:headEnd/>
            <a:tailEnd/>
          </a:ln>
        </p:spPr>
      </p:pic>
      <p:pic>
        <p:nvPicPr>
          <p:cNvPr id="11" name="Picture 10" descr="Photo of a sign: Assistive technology regional center, feel free to explore, touch, learn, play, teach, listen, understand, create and question, come on in!" title="Photo of a sign: Assistive technology regional center, feel free to explore, touch, learn, play, teach, listen, understand, create and question, come on in!"/>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7239000" y="3581400"/>
            <a:ext cx="1654664" cy="22099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Objectives</a:t>
            </a:r>
            <a:endParaRPr lang="en-US" dirty="0"/>
          </a:p>
        </p:txBody>
      </p:sp>
      <p:sp>
        <p:nvSpPr>
          <p:cNvPr id="6" name="Content Placeholder 5"/>
          <p:cNvSpPr>
            <a:spLocks noGrp="1"/>
          </p:cNvSpPr>
          <p:nvPr>
            <p:ph sz="quarter" idx="1"/>
          </p:nvPr>
        </p:nvSpPr>
        <p:spPr/>
        <p:txBody>
          <a:bodyPr>
            <a:normAutofit/>
          </a:bodyPr>
          <a:lstStyle/>
          <a:p>
            <a:r>
              <a:rPr lang="en-US" dirty="0" smtClean="0"/>
              <a:t>Identify considerations for choosing AT</a:t>
            </a:r>
          </a:p>
          <a:p>
            <a:r>
              <a:rPr lang="en-US" dirty="0"/>
              <a:t>Review </a:t>
            </a:r>
            <a:r>
              <a:rPr lang="en-US" dirty="0" smtClean="0"/>
              <a:t>AT Programs/Services </a:t>
            </a:r>
            <a:r>
              <a:rPr lang="en-US" dirty="0"/>
              <a:t>in MA</a:t>
            </a:r>
          </a:p>
          <a:p>
            <a:r>
              <a:rPr lang="en-US" dirty="0" smtClean="0"/>
              <a:t>Learn how to </a:t>
            </a:r>
            <a:r>
              <a:rPr lang="en-US" dirty="0" smtClean="0"/>
              <a:t>use the </a:t>
            </a:r>
            <a:r>
              <a:rPr lang="en-US" dirty="0" smtClean="0"/>
              <a:t>TACLE Instrument for identifying appropriate AT devices</a:t>
            </a:r>
            <a:endParaRPr lang="en-US" dirty="0"/>
          </a:p>
          <a:p>
            <a:r>
              <a:rPr lang="en-US" dirty="0" smtClean="0"/>
              <a:t>Apply knowledge to a </a:t>
            </a:r>
            <a:r>
              <a:rPr lang="en-US" dirty="0" smtClean="0"/>
              <a:t>consumer’s </a:t>
            </a:r>
            <a:r>
              <a:rPr lang="en-US" dirty="0" smtClean="0"/>
              <a:t>circumstances</a:t>
            </a:r>
          </a:p>
          <a:p>
            <a:r>
              <a:rPr lang="en-US" dirty="0" smtClean="0"/>
              <a:t>Share our results</a:t>
            </a:r>
          </a:p>
          <a:p>
            <a:pPr lvl="1"/>
            <a:endParaRPr lang="en-US" dirty="0" smtClean="0"/>
          </a:p>
          <a:p>
            <a:pPr lvl="1"/>
            <a:endParaRPr lang="en-US" dirty="0" smtClean="0"/>
          </a:p>
          <a:p>
            <a:endParaRPr lang="en-US" dirty="0"/>
          </a:p>
        </p:txBody>
      </p:sp>
      <p:pic>
        <p:nvPicPr>
          <p:cNvPr id="7" name="Picture 6" descr="MassMATCH logo: Features an line outline of the state of Massachusetts wiht the following words: MassMATCHL Massachusetts’ initiative to Maximize Assistive Technology (AT) in Consumers’ Hands. massmatch.org" title="MassMATCH MassMATCH logo: Massachusetts’ initiative to Maximize Assistive Technology (AT) in Consumers’ Hands"/>
          <p:cNvPicPr>
            <a:picLocks noChangeAspect="1"/>
          </p:cNvPicPr>
          <p:nvPr/>
        </p:nvPicPr>
        <p:blipFill>
          <a:blip r:embed="rId2"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7010400" y="5181600"/>
            <a:ext cx="1934752" cy="1209220"/>
          </a:xfrm>
          <a:prstGeom prst="rect">
            <a:avLst/>
          </a:prstGeom>
        </p:spPr>
      </p:pic>
    </p:spTree>
    <p:extLst>
      <p:ext uri="{BB962C8B-B14F-4D97-AF65-F5344CB8AC3E}">
        <p14:creationId xmlns:p14="http://schemas.microsoft.com/office/powerpoint/2010/main" val="69196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Assistive Technology Regional Centers</a:t>
            </a:r>
            <a:endParaRPr lang="en-US" dirty="0"/>
          </a:p>
        </p:txBody>
      </p:sp>
      <p:sp>
        <p:nvSpPr>
          <p:cNvPr id="20482" name="Content Placeholder 2"/>
          <p:cNvSpPr>
            <a:spLocks noGrp="1"/>
          </p:cNvSpPr>
          <p:nvPr>
            <p:ph sz="quarter" idx="1"/>
          </p:nvPr>
        </p:nvSpPr>
        <p:spPr/>
        <p:txBody>
          <a:bodyPr>
            <a:normAutofit fontScale="92500" lnSpcReduction="10000"/>
          </a:bodyPr>
          <a:lstStyle/>
          <a:p>
            <a:r>
              <a:rPr lang="en-US" dirty="0" smtClean="0"/>
              <a:t>Eastern MA</a:t>
            </a:r>
          </a:p>
          <a:p>
            <a:pPr lvl="1"/>
            <a:r>
              <a:rPr lang="en-US" dirty="0" smtClean="0"/>
              <a:t>Easter Seals MA </a:t>
            </a:r>
          </a:p>
          <a:p>
            <a:pPr lvl="1"/>
            <a:r>
              <a:rPr lang="en-US" dirty="0" smtClean="0"/>
              <a:t>Contact: </a:t>
            </a:r>
            <a:r>
              <a:rPr lang="en-US" dirty="0" smtClean="0">
                <a:hlinkClick r:id="rId2"/>
              </a:rPr>
              <a:t>atrc@eastersealsma.org</a:t>
            </a:r>
            <a:r>
              <a:rPr lang="en-US" dirty="0" smtClean="0"/>
              <a:t> </a:t>
            </a:r>
            <a:r>
              <a:rPr lang="en-US" dirty="0"/>
              <a:t/>
            </a:r>
            <a:br>
              <a:rPr lang="en-US" dirty="0"/>
            </a:br>
            <a:r>
              <a:rPr lang="en-US" dirty="0" smtClean="0"/>
              <a:t>or call 617-226-2634</a:t>
            </a:r>
          </a:p>
          <a:p>
            <a:pPr marL="274320" lvl="1" indent="0">
              <a:buNone/>
            </a:pPr>
            <a:endParaRPr lang="en-US" dirty="0" smtClean="0"/>
          </a:p>
          <a:p>
            <a:r>
              <a:rPr lang="en-US" dirty="0" smtClean="0"/>
              <a:t>Western MA</a:t>
            </a:r>
          </a:p>
          <a:p>
            <a:pPr lvl="1"/>
            <a:r>
              <a:rPr lang="en-US" dirty="0" smtClean="0"/>
              <a:t>UCP of Berkshire County, Pittsfield</a:t>
            </a:r>
          </a:p>
          <a:p>
            <a:pPr lvl="1"/>
            <a:r>
              <a:rPr lang="en-US" dirty="0" smtClean="0"/>
              <a:t>Contact: </a:t>
            </a:r>
            <a:r>
              <a:rPr lang="en-US" dirty="0" smtClean="0">
                <a:hlinkClick r:id="rId3"/>
              </a:rPr>
              <a:t>atrc@ucpberkshire.org</a:t>
            </a:r>
            <a:r>
              <a:rPr lang="en-US" dirty="0" smtClean="0"/>
              <a:t> </a:t>
            </a:r>
            <a:br>
              <a:rPr lang="en-US" dirty="0" smtClean="0"/>
            </a:br>
            <a:r>
              <a:rPr lang="en-US" dirty="0" smtClean="0"/>
              <a:t>or call 413-442-1562 </a:t>
            </a:r>
            <a:br>
              <a:rPr lang="en-US" dirty="0" smtClean="0"/>
            </a:br>
            <a:endParaRPr lang="en-US" dirty="0" smtClean="0"/>
          </a:p>
          <a:p>
            <a:r>
              <a:rPr lang="en-US" dirty="0"/>
              <a:t>View inventory at: </a:t>
            </a:r>
            <a:r>
              <a:rPr lang="en-US" dirty="0" smtClean="0">
                <a:hlinkClick r:id="rId4"/>
              </a:rPr>
              <a:t>massmatch.org/inventory</a:t>
            </a:r>
            <a:r>
              <a:rPr lang="en-US" dirty="0" smtClean="0"/>
              <a:t>  </a:t>
            </a:r>
            <a:br>
              <a:rPr lang="en-US" dirty="0" smtClean="0"/>
            </a:br>
            <a:endParaRPr lang="en-US" dirty="0"/>
          </a:p>
          <a:p>
            <a:r>
              <a:rPr lang="en-US" dirty="0" smtClean="0"/>
              <a:t>Call </a:t>
            </a:r>
            <a:r>
              <a:rPr lang="en-US" dirty="0"/>
              <a:t>or write to schedule an appointment</a:t>
            </a:r>
            <a:endParaRPr lang="en-US" dirty="0" smtClean="0"/>
          </a:p>
        </p:txBody>
      </p:sp>
      <p:pic>
        <p:nvPicPr>
          <p:cNvPr id="20484" name="Picture 10" descr="Easter Seals Massachusetts logo" title="Easter Seals Massachusetts Disability Service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6600" y="1371600"/>
            <a:ext cx="1143000" cy="1143000"/>
          </a:xfrm>
          <a:prstGeom prst="rect">
            <a:avLst/>
          </a:prstGeom>
          <a:noFill/>
          <a:ln w="9525">
            <a:noFill/>
            <a:miter lim="800000"/>
            <a:headEnd/>
            <a:tailEnd/>
          </a:ln>
        </p:spPr>
      </p:pic>
      <p:pic>
        <p:nvPicPr>
          <p:cNvPr id="20485" name="Picture 5" descr="United Cerebral Palsy of Berkshire County logo" title="United Cerebral Palsy of Berkshire County"/>
          <p:cNvPicPr>
            <a:picLocks noChangeAspect="1"/>
          </p:cNvPicPr>
          <p:nvPr/>
        </p:nvPicPr>
        <p:blipFill rotWithShape="1">
          <a:blip r:embed="rId6" cstate="email">
            <a:extLst>
              <a:ext uri="{28A0092B-C50C-407E-A947-70E740481C1C}">
                <a14:useLocalDpi xmlns:a14="http://schemas.microsoft.com/office/drawing/2010/main"/>
              </a:ext>
            </a:extLst>
          </a:blip>
          <a:srcRect r="31357"/>
          <a:stretch/>
        </p:blipFill>
        <p:spPr bwMode="auto">
          <a:xfrm>
            <a:off x="6540947" y="3124200"/>
            <a:ext cx="2019958" cy="1100932"/>
          </a:xfrm>
          <a:prstGeom prst="rect">
            <a:avLst/>
          </a:prstGeom>
          <a:noFill/>
          <a:ln w="9525">
            <a:noFill/>
            <a:miter lim="800000"/>
            <a:headEnd/>
            <a:tailEnd/>
          </a:ln>
        </p:spPr>
      </p:pic>
      <p:pic>
        <p:nvPicPr>
          <p:cNvPr id="8" name="Picture 3" descr="Logo for the Assistive Technology Regional Centers, features blue and purple puzzle pieces with the text &quot;see, touch, try, Assistive Technology Regional Centers&quot;" title="Assistive Technology Regional Centers"/>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81800" y="5410200"/>
            <a:ext cx="1924051" cy="81012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rrowheads="1"/>
          </p:cNvSpPr>
          <p:nvPr>
            <p:ph type="title"/>
          </p:nvPr>
        </p:nvSpPr>
        <p:spPr/>
        <p:txBody>
          <a:bodyPr/>
          <a:lstStyle/>
          <a:p>
            <a:r>
              <a:rPr lang="en-US" smtClean="0"/>
              <a:t>AT School Share (ATSS)</a:t>
            </a:r>
            <a:endParaRPr lang="en-US" dirty="0" smtClean="0"/>
          </a:p>
        </p:txBody>
      </p:sp>
      <p:sp>
        <p:nvSpPr>
          <p:cNvPr id="154627" name="Rectangle 3"/>
          <p:cNvSpPr>
            <a:spLocks noGrp="1" noChangeArrowheads="1"/>
          </p:cNvSpPr>
          <p:nvPr>
            <p:ph sz="quarter" idx="1"/>
          </p:nvPr>
        </p:nvSpPr>
        <p:spPr/>
        <p:txBody>
          <a:bodyPr>
            <a:normAutofit/>
          </a:bodyPr>
          <a:lstStyle/>
          <a:p>
            <a:r>
              <a:rPr lang="en-US" dirty="0" smtClean="0"/>
              <a:t>What: Allows </a:t>
            </a:r>
            <a:r>
              <a:rPr lang="en-US" dirty="0"/>
              <a:t>participating </a:t>
            </a:r>
            <a:r>
              <a:rPr lang="en-US" dirty="0" smtClean="0"/>
              <a:t>schools</a:t>
            </a:r>
            <a:r>
              <a:rPr lang="en-US" dirty="0"/>
              <a:t>, </a:t>
            </a:r>
            <a:r>
              <a:rPr lang="en-US" dirty="0" smtClean="0"/>
              <a:t>school</a:t>
            </a:r>
            <a:br>
              <a:rPr lang="en-US" dirty="0" smtClean="0"/>
            </a:br>
            <a:r>
              <a:rPr lang="en-US" dirty="0" smtClean="0"/>
              <a:t>districts &amp; educational </a:t>
            </a:r>
            <a:r>
              <a:rPr lang="en-US" dirty="0" err="1" smtClean="0"/>
              <a:t>collaboratives</a:t>
            </a:r>
            <a:r>
              <a:rPr lang="en-US" dirty="0" smtClean="0"/>
              <a:t> </a:t>
            </a:r>
            <a:r>
              <a:rPr lang="en-US" dirty="0"/>
              <a:t>to share their unused AT</a:t>
            </a:r>
          </a:p>
          <a:p>
            <a:r>
              <a:rPr lang="en-US" dirty="0" smtClean="0"/>
              <a:t>Members </a:t>
            </a:r>
            <a:r>
              <a:rPr lang="en-US" dirty="0"/>
              <a:t>can post their AT </a:t>
            </a:r>
            <a:r>
              <a:rPr lang="en-US" dirty="0" smtClean="0"/>
              <a:t>needs and use </a:t>
            </a:r>
            <a:r>
              <a:rPr lang="en-US" dirty="0"/>
              <a:t>ATSS to manage and track their AT </a:t>
            </a:r>
            <a:r>
              <a:rPr lang="en-US" dirty="0" smtClean="0"/>
              <a:t>inventory</a:t>
            </a:r>
          </a:p>
          <a:p>
            <a:r>
              <a:rPr lang="en-US" dirty="0" smtClean="0"/>
              <a:t>Cost: </a:t>
            </a:r>
            <a:r>
              <a:rPr lang="en-US" dirty="0"/>
              <a:t>A FREE </a:t>
            </a:r>
            <a:r>
              <a:rPr lang="en-US" dirty="0" smtClean="0"/>
              <a:t>for members</a:t>
            </a:r>
            <a:endParaRPr lang="en-US" dirty="0"/>
          </a:p>
          <a:p>
            <a:r>
              <a:rPr lang="en-US" dirty="0" smtClean="0"/>
              <a:t>For </a:t>
            </a:r>
            <a:r>
              <a:rPr lang="en-US" dirty="0"/>
              <a:t>more information, visit </a:t>
            </a:r>
            <a:r>
              <a:rPr lang="en-US" u="sng" dirty="0">
                <a:hlinkClick r:id="rId3"/>
              </a:rPr>
              <a:t>www.atschoolshare.org</a:t>
            </a:r>
            <a:r>
              <a:rPr lang="en-US" dirty="0"/>
              <a:t>, </a:t>
            </a:r>
            <a:br>
              <a:rPr lang="en-US" dirty="0"/>
            </a:br>
            <a:r>
              <a:rPr lang="en-US" dirty="0"/>
              <a:t>or call 617-334-5576 or write </a:t>
            </a:r>
            <a:r>
              <a:rPr lang="en-US" u="sng" dirty="0" smtClean="0">
                <a:hlinkClick r:id="rId4"/>
              </a:rPr>
              <a:t>schoolshare@massmatch.org</a:t>
            </a:r>
            <a:r>
              <a:rPr lang="en-US" dirty="0"/>
              <a:t> </a:t>
            </a:r>
            <a:endParaRPr lang="en-US" dirty="0" smtClean="0"/>
          </a:p>
        </p:txBody>
      </p:sp>
      <p:pic>
        <p:nvPicPr>
          <p:cNvPr id="6" name="Picture 1" descr="Logo for the AT School Share program. Features an illustration of a red schoolhouse surrounded by recycle arrows, and the words &quot;AT School Share&quot;" title="AT School Share"/>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943600" y="4267200"/>
            <a:ext cx="2514600" cy="221876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Additional AT Programs in Massachusetts</a:t>
            </a:r>
            <a:endParaRPr lang="en-US" dirty="0"/>
          </a:p>
        </p:txBody>
      </p:sp>
      <p:sp>
        <p:nvSpPr>
          <p:cNvPr id="6" name="Content Placeholder 5"/>
          <p:cNvSpPr>
            <a:spLocks noGrp="1"/>
          </p:cNvSpPr>
          <p:nvPr>
            <p:ph sz="quarter" idx="1"/>
          </p:nvPr>
        </p:nvSpPr>
        <p:spPr/>
        <p:txBody>
          <a:bodyPr/>
          <a:lstStyle/>
          <a:p>
            <a:r>
              <a:rPr lang="en-US" dirty="0" smtClean="0"/>
              <a:t>MRC Adaptive Assistance</a:t>
            </a:r>
          </a:p>
          <a:p>
            <a:r>
              <a:rPr lang="en-US" dirty="0" smtClean="0"/>
              <a:t>MRC AT Independent Living Program</a:t>
            </a:r>
          </a:p>
          <a:p>
            <a:r>
              <a:rPr lang="en-US" dirty="0" smtClean="0"/>
              <a:t>MRC Home Modification Loan Program</a:t>
            </a:r>
          </a:p>
          <a:p>
            <a:r>
              <a:rPr lang="en-US" dirty="0" smtClean="0"/>
              <a:t>Massachusetts Commission for the Blind </a:t>
            </a:r>
            <a:br>
              <a:rPr lang="en-US" dirty="0" smtClean="0"/>
            </a:br>
            <a:r>
              <a:rPr lang="en-US" dirty="0" smtClean="0"/>
              <a:t>(MCB) </a:t>
            </a:r>
            <a:r>
              <a:rPr lang="en-US" dirty="0"/>
              <a:t>AT for the Blind Program</a:t>
            </a:r>
            <a:endParaRPr lang="en-US" dirty="0" smtClean="0"/>
          </a:p>
          <a:p>
            <a:r>
              <a:rPr lang="en-US" dirty="0" smtClean="0"/>
              <a:t>Massachusetts Commission for the Deaf and Hard of Hearing (MCDDH) Communication </a:t>
            </a:r>
            <a:r>
              <a:rPr lang="en-US" dirty="0"/>
              <a:t>Access, </a:t>
            </a:r>
            <a:br>
              <a:rPr lang="en-US" dirty="0"/>
            </a:br>
            <a:r>
              <a:rPr lang="en-US" dirty="0"/>
              <a:t>Training and Technology </a:t>
            </a:r>
            <a:r>
              <a:rPr lang="en-US" dirty="0" smtClean="0"/>
              <a:t>Services</a:t>
            </a:r>
          </a:p>
          <a:p>
            <a:r>
              <a:rPr lang="en-US" dirty="0" smtClean="0"/>
              <a:t>MA Department of Developmental Services (DDS) Assistive Technology</a:t>
            </a:r>
          </a:p>
          <a:p>
            <a:endParaRPr lang="en-US" dirty="0"/>
          </a:p>
        </p:txBody>
      </p:sp>
      <p:pic>
        <p:nvPicPr>
          <p:cNvPr id="13" name="Picture 2" descr="Image of the Masachussetts State Seal: Massachuseettensis Sigillum Republicae" title="Massachusetts State Seal"/>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553200" y="1143000"/>
            <a:ext cx="2277043" cy="233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MRC Adaptive Assistance</a:t>
            </a:r>
            <a:endParaRPr lang="en-US" dirty="0"/>
          </a:p>
        </p:txBody>
      </p:sp>
      <p:sp>
        <p:nvSpPr>
          <p:cNvPr id="3" name="Content Placeholder 2"/>
          <p:cNvSpPr>
            <a:spLocks noGrp="1"/>
          </p:cNvSpPr>
          <p:nvPr>
            <p:ph sz="quarter" idx="1"/>
          </p:nvPr>
        </p:nvSpPr>
        <p:spPr>
          <a:xfrm>
            <a:off x="457200" y="1219200"/>
            <a:ext cx="8229600" cy="2971800"/>
          </a:xfrm>
        </p:spPr>
        <p:txBody>
          <a:bodyPr>
            <a:normAutofit fontScale="85000" lnSpcReduction="10000"/>
          </a:bodyPr>
          <a:lstStyle/>
          <a:p>
            <a:r>
              <a:rPr lang="en-US" dirty="0" smtClean="0"/>
              <a:t>Goal: </a:t>
            </a:r>
            <a:r>
              <a:rPr lang="en-US" dirty="0"/>
              <a:t>to lead to and/or expand </a:t>
            </a:r>
            <a:r>
              <a:rPr lang="en-US" dirty="0" smtClean="0"/>
              <a:t/>
            </a:r>
            <a:br>
              <a:rPr lang="en-US" dirty="0" smtClean="0"/>
            </a:br>
            <a:r>
              <a:rPr lang="en-US" dirty="0" smtClean="0"/>
              <a:t>vocational rehabilitation and </a:t>
            </a:r>
            <a:r>
              <a:rPr lang="en-US" dirty="0"/>
              <a:t>employment opportunities by eliminating barriers.</a:t>
            </a:r>
          </a:p>
          <a:p>
            <a:r>
              <a:rPr lang="en-US" dirty="0" smtClean="0"/>
              <a:t>For vocational </a:t>
            </a:r>
            <a:r>
              <a:rPr lang="en-US" smtClean="0"/>
              <a:t>rehabilitation </a:t>
            </a:r>
            <a:r>
              <a:rPr lang="en-US" smtClean="0"/>
              <a:t>consumers </a:t>
            </a:r>
            <a:r>
              <a:rPr lang="en-US" dirty="0" smtClean="0"/>
              <a:t>who meet eligibility criteria and have individualized plan for employment</a:t>
            </a:r>
          </a:p>
          <a:p>
            <a:r>
              <a:rPr lang="en-US" dirty="0"/>
              <a:t>More info: </a:t>
            </a:r>
            <a:r>
              <a:rPr lang="en-US" dirty="0">
                <a:hlinkClick r:id="rId2"/>
              </a:rPr>
              <a:t>http://</a:t>
            </a:r>
            <a:r>
              <a:rPr lang="en-US" dirty="0" smtClean="0">
                <a:hlinkClick r:id="rId2"/>
              </a:rPr>
              <a:t>www.mass.gov/eohhs/consumer/disability-services/vocational-rehab/rehabilitation-tech.html</a:t>
            </a:r>
            <a:r>
              <a:rPr lang="en-US" dirty="0" smtClean="0"/>
              <a:t> </a:t>
            </a:r>
          </a:p>
          <a:p>
            <a:r>
              <a:rPr lang="en-US" dirty="0" smtClean="0"/>
              <a:t>Services provided:</a:t>
            </a:r>
            <a:endParaRPr lang="en-US" dirty="0"/>
          </a:p>
        </p:txBody>
      </p:sp>
      <p:sp>
        <p:nvSpPr>
          <p:cNvPr id="4" name="TextBox 3"/>
          <p:cNvSpPr txBox="1"/>
          <p:nvPr/>
        </p:nvSpPr>
        <p:spPr>
          <a:xfrm>
            <a:off x="609600" y="4092476"/>
            <a:ext cx="7953452" cy="2308324"/>
          </a:xfrm>
          <a:prstGeom prst="rect">
            <a:avLst/>
          </a:prstGeom>
          <a:noFill/>
        </p:spPr>
        <p:txBody>
          <a:bodyPr wrap="square" numCol="2" rtlCol="0">
            <a:spAutoFit/>
          </a:bodyPr>
          <a:lstStyle/>
          <a:p>
            <a:pPr marL="342900" indent="-342900">
              <a:buFont typeface="Arial" panose="020B0604020202020204" pitchFamily="34" charset="0"/>
              <a:buChar char="•"/>
            </a:pPr>
            <a:r>
              <a:rPr lang="en-US" sz="2400" b="0" dirty="0">
                <a:solidFill>
                  <a:schemeClr val="tx1"/>
                </a:solidFill>
                <a:latin typeface="+mn-lt"/>
              </a:rPr>
              <a:t>Vehicle modification and inspection</a:t>
            </a:r>
          </a:p>
          <a:p>
            <a:pPr marL="342900" indent="-342900">
              <a:buFont typeface="Arial" panose="020B0604020202020204" pitchFamily="34" charset="0"/>
              <a:buChar char="•"/>
            </a:pPr>
            <a:r>
              <a:rPr lang="en-US" sz="2400" b="0" dirty="0" smtClean="0">
                <a:solidFill>
                  <a:schemeClr val="tx1"/>
                </a:solidFill>
                <a:latin typeface="+mn-lt"/>
              </a:rPr>
              <a:t>Computer &amp; device accessibility</a:t>
            </a:r>
            <a:endParaRPr lang="en-US" sz="2400" b="0" dirty="0">
              <a:solidFill>
                <a:schemeClr val="tx1"/>
              </a:solidFill>
              <a:latin typeface="+mn-lt"/>
            </a:endParaRPr>
          </a:p>
          <a:p>
            <a:pPr marL="342900" indent="-342900">
              <a:buFont typeface="Arial" panose="020B0604020202020204" pitchFamily="34" charset="0"/>
              <a:buChar char="•"/>
            </a:pPr>
            <a:r>
              <a:rPr lang="en-US" sz="2400" b="0" dirty="0">
                <a:solidFill>
                  <a:schemeClr val="tx1"/>
                </a:solidFill>
                <a:latin typeface="+mn-lt"/>
              </a:rPr>
              <a:t>Technical assistance</a:t>
            </a:r>
            <a:r>
              <a:rPr lang="en-US" sz="1800" b="0" dirty="0">
                <a:solidFill>
                  <a:schemeClr val="tx1"/>
                </a:solidFill>
                <a:latin typeface="+mn-lt"/>
              </a:rPr>
              <a:t> </a:t>
            </a:r>
            <a:r>
              <a:rPr lang="en-US" sz="2400" b="0" dirty="0">
                <a:solidFill>
                  <a:schemeClr val="tx1"/>
                </a:solidFill>
                <a:latin typeface="+mn-lt"/>
              </a:rPr>
              <a:t>to </a:t>
            </a:r>
            <a:r>
              <a:rPr lang="en-US" sz="2400" b="0" dirty="0" smtClean="0">
                <a:solidFill>
                  <a:schemeClr val="tx1"/>
                </a:solidFill>
                <a:latin typeface="+mn-lt"/>
              </a:rPr>
              <a:t>employers</a:t>
            </a:r>
            <a:endParaRPr lang="en-US" sz="2400" b="0" dirty="0">
              <a:solidFill>
                <a:schemeClr val="tx1"/>
              </a:solidFill>
              <a:latin typeface="+mn-lt"/>
            </a:endParaRPr>
          </a:p>
          <a:p>
            <a:pPr marL="342900" indent="-342900">
              <a:buFont typeface="Arial" panose="020B0604020202020204" pitchFamily="34" charset="0"/>
              <a:buChar char="•"/>
            </a:pPr>
            <a:r>
              <a:rPr lang="en-US" sz="2400" b="0" dirty="0" smtClean="0">
                <a:solidFill>
                  <a:schemeClr val="tx1"/>
                </a:solidFill>
                <a:latin typeface="+mn-lt"/>
              </a:rPr>
              <a:t>Mobility </a:t>
            </a:r>
            <a:r>
              <a:rPr lang="en-US" sz="2400" b="0" dirty="0">
                <a:solidFill>
                  <a:schemeClr val="tx1"/>
                </a:solidFill>
                <a:latin typeface="+mn-lt"/>
              </a:rPr>
              <a:t>devices</a:t>
            </a:r>
          </a:p>
          <a:p>
            <a:pPr marL="342900" indent="-342900">
              <a:buFont typeface="Arial" panose="020B0604020202020204" pitchFamily="34" charset="0"/>
              <a:buChar char="•"/>
            </a:pPr>
            <a:r>
              <a:rPr lang="en-US" sz="2400" b="0" dirty="0">
                <a:solidFill>
                  <a:schemeClr val="tx1"/>
                </a:solidFill>
                <a:latin typeface="+mn-lt"/>
              </a:rPr>
              <a:t>Computer hardware adaptations</a:t>
            </a:r>
          </a:p>
          <a:p>
            <a:pPr marL="342900" indent="-342900">
              <a:buFont typeface="Arial" panose="020B0604020202020204" pitchFamily="34" charset="0"/>
              <a:buChar char="•"/>
            </a:pPr>
            <a:r>
              <a:rPr lang="en-US" sz="2400" b="0" dirty="0">
                <a:solidFill>
                  <a:schemeClr val="tx1"/>
                </a:solidFill>
                <a:latin typeface="+mn-lt"/>
              </a:rPr>
              <a:t>Worksite </a:t>
            </a:r>
            <a:r>
              <a:rPr lang="en-US" sz="2400" b="0" dirty="0" smtClean="0">
                <a:solidFill>
                  <a:schemeClr val="tx1"/>
                </a:solidFill>
                <a:latin typeface="+mn-lt"/>
              </a:rPr>
              <a:t>modifications</a:t>
            </a:r>
          </a:p>
          <a:p>
            <a:pPr marL="342900" indent="-342900">
              <a:buFont typeface="Arial" panose="020B0604020202020204" pitchFamily="34" charset="0"/>
              <a:buChar char="•"/>
            </a:pPr>
            <a:r>
              <a:rPr lang="en-US" sz="2400" b="0" dirty="0" smtClean="0">
                <a:solidFill>
                  <a:schemeClr val="tx1"/>
                </a:solidFill>
                <a:latin typeface="+mn-lt"/>
              </a:rPr>
              <a:t>Technology training</a:t>
            </a:r>
            <a:endParaRPr lang="en-US" sz="2400" b="0" dirty="0">
              <a:solidFill>
                <a:schemeClr val="tx1"/>
              </a:solidFill>
              <a:latin typeface="+mn-lt"/>
            </a:endParaRPr>
          </a:p>
        </p:txBody>
      </p:sp>
      <p:pic>
        <p:nvPicPr>
          <p:cNvPr id="5" name="Picture 2" descr="Massachusetts Rehabilitation Commission &quot;MRC&quot; logo" title="Massachusetts Rehabilitation Commission &quot;MRC&quot;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457200"/>
            <a:ext cx="2971800" cy="990600"/>
          </a:xfrm>
          <a:prstGeom prst="rect">
            <a:avLst/>
          </a:prstGeom>
          <a:noFill/>
        </p:spPr>
      </p:pic>
    </p:spTree>
    <p:extLst>
      <p:ext uri="{BB962C8B-B14F-4D97-AF65-F5344CB8AC3E}">
        <p14:creationId xmlns:p14="http://schemas.microsoft.com/office/powerpoint/2010/main" val="375148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MRC Assistive Technology </a:t>
            </a:r>
            <a:br>
              <a:rPr lang="en-US" smtClean="0"/>
            </a:br>
            <a:r>
              <a:rPr lang="en-US" smtClean="0"/>
              <a:t>Independent Living Program</a:t>
            </a:r>
            <a:endParaRPr lang="en-US" dirty="0"/>
          </a:p>
        </p:txBody>
      </p:sp>
      <p:sp>
        <p:nvSpPr>
          <p:cNvPr id="3" name="Content Placeholder 2"/>
          <p:cNvSpPr>
            <a:spLocks noGrp="1"/>
          </p:cNvSpPr>
          <p:nvPr>
            <p:ph sz="quarter" idx="1"/>
          </p:nvPr>
        </p:nvSpPr>
        <p:spPr>
          <a:xfrm>
            <a:off x="457200" y="1219200"/>
            <a:ext cx="8229600" cy="5257800"/>
          </a:xfrm>
        </p:spPr>
        <p:txBody>
          <a:bodyPr>
            <a:normAutofit fontScale="92500" lnSpcReduction="10000"/>
          </a:bodyPr>
          <a:lstStyle/>
          <a:p>
            <a:pPr lvl="0"/>
            <a:r>
              <a:rPr lang="en-US" dirty="0" smtClean="0">
                <a:sym typeface="Arial"/>
              </a:rPr>
              <a:t>A free program coordinated by MRC’s </a:t>
            </a:r>
            <a:br>
              <a:rPr lang="en-US" dirty="0" smtClean="0">
                <a:sym typeface="Arial"/>
              </a:rPr>
            </a:br>
            <a:r>
              <a:rPr lang="en-US" dirty="0" smtClean="0">
                <a:sym typeface="Arial"/>
              </a:rPr>
              <a:t>Independent Living </a:t>
            </a:r>
            <a:r>
              <a:rPr lang="en-US" dirty="0" smtClean="0">
                <a:sym typeface="Arial"/>
              </a:rPr>
              <a:t>Department</a:t>
            </a:r>
            <a:endParaRPr lang="en-US" dirty="0" smtClean="0">
              <a:sym typeface="Arial"/>
            </a:endParaRPr>
          </a:p>
          <a:p>
            <a:pPr lvl="0"/>
            <a:r>
              <a:rPr lang="en-US" dirty="0" smtClean="0">
                <a:sym typeface="Arial"/>
              </a:rPr>
              <a:t>Available to </a:t>
            </a:r>
            <a:r>
              <a:rPr lang="en-US" dirty="0" smtClean="0">
                <a:sym typeface="Arial"/>
              </a:rPr>
              <a:t>individuals with no </a:t>
            </a:r>
            <a:br>
              <a:rPr lang="en-US" dirty="0" smtClean="0">
                <a:sym typeface="Arial"/>
              </a:rPr>
            </a:br>
            <a:r>
              <a:rPr lang="en-US" dirty="0" smtClean="0">
                <a:sym typeface="Arial"/>
              </a:rPr>
              <a:t>comparable AT benefits who meet </a:t>
            </a:r>
            <a:br>
              <a:rPr lang="en-US" dirty="0" smtClean="0">
                <a:sym typeface="Arial"/>
              </a:rPr>
            </a:br>
            <a:r>
              <a:rPr lang="en-US" dirty="0" smtClean="0">
                <a:sym typeface="Arial"/>
              </a:rPr>
              <a:t>financial criteria</a:t>
            </a:r>
          </a:p>
          <a:p>
            <a:pPr lvl="0"/>
            <a:r>
              <a:rPr lang="en-US" dirty="0" smtClean="0">
                <a:sym typeface="Arial"/>
              </a:rPr>
              <a:t>Provides in-home evaluation, equipment, and setup/training assistance at no cost to the </a:t>
            </a:r>
            <a:r>
              <a:rPr lang="en-US" dirty="0" smtClean="0">
                <a:sym typeface="Arial"/>
              </a:rPr>
              <a:t>consumer</a:t>
            </a:r>
            <a:endParaRPr lang="en-US" dirty="0" smtClean="0">
              <a:sym typeface="Arial"/>
            </a:endParaRPr>
          </a:p>
          <a:p>
            <a:pPr lvl="0"/>
            <a:r>
              <a:rPr lang="en-US" dirty="0" smtClean="0">
                <a:sym typeface="Arial"/>
              </a:rPr>
              <a:t>Goal: Assist individuals with severe disabilities to access assistive technology and training to perform independent living tasks such as:</a:t>
            </a:r>
          </a:p>
          <a:p>
            <a:pPr lvl="1"/>
            <a:r>
              <a:rPr lang="en-US" dirty="0" smtClean="0">
                <a:sym typeface="Arial"/>
              </a:rPr>
              <a:t>Communicating with caregivers and healthcare providers</a:t>
            </a:r>
          </a:p>
          <a:p>
            <a:pPr lvl="1"/>
            <a:r>
              <a:rPr lang="en-US" dirty="0" smtClean="0">
                <a:sym typeface="Arial"/>
              </a:rPr>
              <a:t>Money management and shopping</a:t>
            </a:r>
          </a:p>
          <a:p>
            <a:pPr lvl="1"/>
            <a:r>
              <a:rPr lang="en-US" dirty="0" smtClean="0">
                <a:sym typeface="Arial"/>
              </a:rPr>
              <a:t>Controlling the home environment</a:t>
            </a:r>
          </a:p>
          <a:p>
            <a:pPr lvl="1"/>
            <a:r>
              <a:rPr lang="en-US" dirty="0" smtClean="0">
                <a:sym typeface="Arial"/>
              </a:rPr>
              <a:t>Independence in </a:t>
            </a:r>
            <a:r>
              <a:rPr lang="en-US" dirty="0" smtClean="0">
                <a:sym typeface="Arial"/>
              </a:rPr>
              <a:t>eating</a:t>
            </a:r>
            <a:endParaRPr lang="en-US" dirty="0" smtClean="0">
              <a:sym typeface="Arial"/>
            </a:endParaRPr>
          </a:p>
          <a:p>
            <a:endParaRPr lang="en-US"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19543" y="533400"/>
            <a:ext cx="2029012" cy="2667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1708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MRC Assistive Technology </a:t>
            </a:r>
            <a:br>
              <a:rPr lang="en-US" dirty="0" smtClean="0"/>
            </a:br>
            <a:r>
              <a:rPr lang="en-US" dirty="0" smtClean="0"/>
              <a:t>Independent Living Program</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smtClean="0"/>
              <a:t>Contract organizations administer program across five regions of MA:</a:t>
            </a:r>
          </a:p>
          <a:p>
            <a:pPr>
              <a:spcBef>
                <a:spcPts val="1200"/>
              </a:spcBef>
            </a:pPr>
            <a:r>
              <a:rPr lang="en-US" dirty="0"/>
              <a:t>Western MA </a:t>
            </a:r>
            <a:r>
              <a:rPr lang="en-US" dirty="0" smtClean="0"/>
              <a:t>Area: UCP-Berkshire County</a:t>
            </a:r>
            <a:br>
              <a:rPr lang="en-US" dirty="0" smtClean="0"/>
            </a:br>
            <a:r>
              <a:rPr lang="en-US" dirty="0" smtClean="0"/>
              <a:t>413-442-1562  </a:t>
            </a:r>
            <a:r>
              <a:rPr lang="en-US" dirty="0"/>
              <a:t>| </a:t>
            </a:r>
            <a:r>
              <a:rPr lang="en-US" dirty="0" smtClean="0">
                <a:hlinkClick r:id="rId2"/>
              </a:rPr>
              <a:t>dmayo@ucpberkshire.org</a:t>
            </a:r>
            <a:r>
              <a:rPr lang="en-US" dirty="0"/>
              <a:t> </a:t>
            </a:r>
            <a:r>
              <a:rPr lang="en-US" dirty="0" smtClean="0"/>
              <a:t> </a:t>
            </a:r>
            <a:endParaRPr lang="en-US" dirty="0"/>
          </a:p>
          <a:p>
            <a:pPr>
              <a:spcBef>
                <a:spcPts val="1200"/>
              </a:spcBef>
            </a:pPr>
            <a:r>
              <a:rPr lang="en-US" dirty="0" smtClean="0"/>
              <a:t>Central </a:t>
            </a:r>
            <a:r>
              <a:rPr lang="en-US" dirty="0"/>
              <a:t>MA </a:t>
            </a:r>
            <a:r>
              <a:rPr lang="en-US" dirty="0" smtClean="0"/>
              <a:t>Area, Easter Seals MA</a:t>
            </a:r>
            <a:br>
              <a:rPr lang="en-US" dirty="0" smtClean="0"/>
            </a:br>
            <a:r>
              <a:rPr lang="en-US" dirty="0"/>
              <a:t>508-751-6431</a:t>
            </a:r>
            <a:r>
              <a:rPr lang="en-US" dirty="0" smtClean="0"/>
              <a:t> |  </a:t>
            </a:r>
            <a:r>
              <a:rPr lang="en-US" dirty="0" smtClean="0">
                <a:hlinkClick r:id="rId3"/>
              </a:rPr>
              <a:t>ATIL@eastersealsma.org</a:t>
            </a:r>
            <a:r>
              <a:rPr lang="en-US" dirty="0" smtClean="0"/>
              <a:t>  </a:t>
            </a:r>
          </a:p>
          <a:p>
            <a:pPr>
              <a:spcBef>
                <a:spcPts val="1200"/>
              </a:spcBef>
            </a:pPr>
            <a:r>
              <a:rPr lang="en-US" dirty="0" smtClean="0"/>
              <a:t>Greater </a:t>
            </a:r>
            <a:r>
              <a:rPr lang="en-US" dirty="0"/>
              <a:t>Boston </a:t>
            </a:r>
            <a:r>
              <a:rPr lang="en-US" dirty="0" smtClean="0"/>
              <a:t>Area: Easter Seals MA</a:t>
            </a:r>
            <a:br>
              <a:rPr lang="en-US" dirty="0" smtClean="0"/>
            </a:br>
            <a:r>
              <a:rPr lang="en-US" dirty="0"/>
              <a:t>508-751-6431</a:t>
            </a:r>
            <a:r>
              <a:rPr lang="en-US" dirty="0" smtClean="0"/>
              <a:t> </a:t>
            </a:r>
            <a:r>
              <a:rPr lang="en-US" dirty="0"/>
              <a:t>|  </a:t>
            </a:r>
            <a:r>
              <a:rPr lang="en-US" dirty="0">
                <a:hlinkClick r:id="rId3"/>
              </a:rPr>
              <a:t>ATIL@eastersealsma.org</a:t>
            </a:r>
            <a:r>
              <a:rPr lang="en-US" dirty="0"/>
              <a:t>  </a:t>
            </a:r>
          </a:p>
          <a:p>
            <a:pPr>
              <a:spcBef>
                <a:spcPts val="1200"/>
              </a:spcBef>
            </a:pPr>
            <a:r>
              <a:rPr lang="en-US" dirty="0" smtClean="0"/>
              <a:t>Northeast/No</a:t>
            </a:r>
            <a:r>
              <a:rPr lang="en-US" dirty="0"/>
              <a:t>. Shore Area: </a:t>
            </a:r>
            <a:r>
              <a:rPr lang="en-US" dirty="0" smtClean="0"/>
              <a:t>Easter Seals </a:t>
            </a:r>
            <a:r>
              <a:rPr lang="en-US" dirty="0"/>
              <a:t>MA </a:t>
            </a:r>
            <a:r>
              <a:rPr lang="en-US" dirty="0" smtClean="0"/>
              <a:t/>
            </a:r>
            <a:br>
              <a:rPr lang="en-US" dirty="0" smtClean="0"/>
            </a:br>
            <a:r>
              <a:rPr lang="en-US" dirty="0"/>
              <a:t>508-751-6431</a:t>
            </a:r>
            <a:r>
              <a:rPr lang="en-US" dirty="0" smtClean="0"/>
              <a:t> </a:t>
            </a:r>
            <a:r>
              <a:rPr lang="en-US" dirty="0"/>
              <a:t>|  </a:t>
            </a:r>
            <a:r>
              <a:rPr lang="en-US" dirty="0">
                <a:hlinkClick r:id="rId3"/>
              </a:rPr>
              <a:t>ATIL@eastersealsma.org</a:t>
            </a:r>
            <a:r>
              <a:rPr lang="en-US" dirty="0"/>
              <a:t>  </a:t>
            </a:r>
          </a:p>
          <a:p>
            <a:pPr>
              <a:spcBef>
                <a:spcPts val="1200"/>
              </a:spcBef>
            </a:pPr>
            <a:r>
              <a:rPr lang="en-US" dirty="0" smtClean="0"/>
              <a:t>Southeast/Cape </a:t>
            </a:r>
            <a:r>
              <a:rPr lang="en-US" dirty="0"/>
              <a:t>Area: </a:t>
            </a:r>
            <a:r>
              <a:rPr lang="en-US" dirty="0" smtClean="0"/>
              <a:t>UMass </a:t>
            </a:r>
            <a:r>
              <a:rPr lang="en-US" dirty="0"/>
              <a:t>Dartmouth Center </a:t>
            </a:r>
            <a:r>
              <a:rPr lang="en-US" dirty="0" smtClean="0"/>
              <a:t/>
            </a:r>
            <a:br>
              <a:rPr lang="en-US" dirty="0" smtClean="0"/>
            </a:br>
            <a:r>
              <a:rPr lang="en-US" dirty="0" smtClean="0"/>
              <a:t>for </a:t>
            </a:r>
            <a:r>
              <a:rPr lang="en-US" dirty="0"/>
              <a:t>Rehab Engineering </a:t>
            </a:r>
            <a:r>
              <a:rPr lang="en-US" dirty="0" smtClean="0"/>
              <a:t/>
            </a:r>
            <a:br>
              <a:rPr lang="en-US" dirty="0" smtClean="0"/>
            </a:br>
            <a:r>
              <a:rPr lang="en-US" dirty="0" smtClean="0"/>
              <a:t>508-999-8482 </a:t>
            </a:r>
            <a:r>
              <a:rPr lang="en-US" dirty="0"/>
              <a:t>| </a:t>
            </a:r>
            <a:r>
              <a:rPr lang="en-US" dirty="0" smtClean="0">
                <a:hlinkClick r:id="rId4"/>
              </a:rPr>
              <a:t>bthorn@umassd.edu</a:t>
            </a:r>
            <a:r>
              <a:rPr lang="en-US" dirty="0" smtClean="0"/>
              <a:t>  </a:t>
            </a:r>
            <a:endParaRPr lang="en-US" dirty="0"/>
          </a:p>
        </p:txBody>
      </p:sp>
    </p:spTree>
    <p:extLst>
      <p:ext uri="{BB962C8B-B14F-4D97-AF65-F5344CB8AC3E}">
        <p14:creationId xmlns:p14="http://schemas.microsoft.com/office/powerpoint/2010/main" val="282821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p:txBody>
          <a:bodyPr>
            <a:normAutofit/>
          </a:bodyPr>
          <a:lstStyle/>
          <a:p>
            <a:r>
              <a:rPr lang="en-US" dirty="0" smtClean="0"/>
              <a:t>Home Modification Loan Program</a:t>
            </a:r>
          </a:p>
        </p:txBody>
      </p:sp>
      <p:sp>
        <p:nvSpPr>
          <p:cNvPr id="116739" name="Rectangle 3"/>
          <p:cNvSpPr>
            <a:spLocks noGrp="1" noChangeArrowheads="1"/>
          </p:cNvSpPr>
          <p:nvPr>
            <p:ph sz="quarter" idx="1"/>
          </p:nvPr>
        </p:nvSpPr>
        <p:spPr>
          <a:xfrm>
            <a:off x="457200" y="1219200"/>
            <a:ext cx="8229600" cy="5257800"/>
          </a:xfrm>
        </p:spPr>
        <p:txBody>
          <a:bodyPr>
            <a:normAutofit fontScale="92500" lnSpcReduction="20000"/>
          </a:bodyPr>
          <a:lstStyle/>
          <a:p>
            <a:r>
              <a:rPr lang="en-US" dirty="0" smtClean="0"/>
              <a:t>0% and low interest loans</a:t>
            </a:r>
          </a:p>
          <a:p>
            <a:r>
              <a:rPr lang="en-US" dirty="0" smtClean="0"/>
              <a:t>Loan amounts from $1,000 to $30,000</a:t>
            </a:r>
          </a:p>
          <a:p>
            <a:r>
              <a:rPr lang="en-US" dirty="0" smtClean="0"/>
              <a:t>Access changes due to functional need</a:t>
            </a:r>
          </a:p>
          <a:p>
            <a:r>
              <a:rPr lang="en-US" dirty="0" smtClean="0"/>
              <a:t>Technical assistance </a:t>
            </a:r>
            <a:br>
              <a:rPr lang="en-US" dirty="0" smtClean="0"/>
            </a:br>
            <a:endParaRPr lang="en-US" dirty="0" smtClean="0"/>
          </a:p>
          <a:p>
            <a:r>
              <a:rPr lang="en-US" dirty="0" smtClean="0"/>
              <a:t>Home modifications available:</a:t>
            </a:r>
          </a:p>
          <a:p>
            <a:pPr lvl="1"/>
            <a:r>
              <a:rPr lang="en-US" dirty="0" smtClean="0"/>
              <a:t>Ramps</a:t>
            </a:r>
          </a:p>
          <a:p>
            <a:pPr lvl="1"/>
            <a:r>
              <a:rPr lang="en-US" dirty="0" smtClean="0"/>
              <a:t>Wheelchair lifts/</a:t>
            </a:r>
            <a:r>
              <a:rPr lang="en-US" dirty="0" err="1" smtClean="0"/>
              <a:t>Stairglides</a:t>
            </a:r>
            <a:endParaRPr lang="en-US" dirty="0" smtClean="0"/>
          </a:p>
          <a:p>
            <a:pPr lvl="1"/>
            <a:r>
              <a:rPr lang="en-US" dirty="0" smtClean="0"/>
              <a:t>Widened doorways</a:t>
            </a:r>
          </a:p>
          <a:p>
            <a:pPr lvl="1"/>
            <a:r>
              <a:rPr lang="en-US" dirty="0" smtClean="0"/>
              <a:t>Roll-in showers</a:t>
            </a:r>
          </a:p>
          <a:p>
            <a:pPr marL="274320" lvl="1" indent="0">
              <a:buNone/>
            </a:pPr>
            <a:endParaRPr lang="en-US" dirty="0" smtClean="0"/>
          </a:p>
          <a:p>
            <a:r>
              <a:rPr lang="en-US" dirty="0" smtClean="0"/>
              <a:t>For more information, write </a:t>
            </a:r>
            <a:r>
              <a:rPr lang="en-US" dirty="0" smtClean="0">
                <a:hlinkClick r:id="rId3"/>
              </a:rPr>
              <a:t>sgillam@cedac.org</a:t>
            </a:r>
            <a:r>
              <a:rPr lang="en-US" dirty="0" smtClean="0"/>
              <a:t>, </a:t>
            </a:r>
            <a:br>
              <a:rPr lang="en-US" dirty="0" smtClean="0"/>
            </a:br>
            <a:r>
              <a:rPr lang="en-US" dirty="0" smtClean="0"/>
              <a:t>call 1-866-500-5599</a:t>
            </a:r>
            <a:r>
              <a:rPr lang="en-US" dirty="0"/>
              <a:t>, </a:t>
            </a:r>
            <a:r>
              <a:rPr lang="en-US" dirty="0" smtClean="0"/>
              <a:t>or visit </a:t>
            </a:r>
            <a:r>
              <a:rPr lang="en-US" dirty="0" smtClean="0">
                <a:hlinkClick r:id="rId4"/>
              </a:rPr>
              <a:t>mass.gov/</a:t>
            </a:r>
            <a:r>
              <a:rPr lang="en-US" dirty="0" err="1" smtClean="0">
                <a:hlinkClick r:id="rId4"/>
              </a:rPr>
              <a:t>eohhs</a:t>
            </a:r>
            <a:r>
              <a:rPr lang="en-US" dirty="0" smtClean="0">
                <a:hlinkClick r:id="rId4"/>
              </a:rPr>
              <a:t>/consumer/disability-services/housing-disability/home-mod-loan/</a:t>
            </a:r>
            <a:r>
              <a:rPr lang="en-US" dirty="0" smtClean="0"/>
              <a:t>   </a:t>
            </a:r>
          </a:p>
        </p:txBody>
      </p:sp>
      <p:sp>
        <p:nvSpPr>
          <p:cNvPr id="11" name="Rectangle 3"/>
          <p:cNvSpPr txBox="1">
            <a:spLocks noChangeArrowheads="1"/>
          </p:cNvSpPr>
          <p:nvPr/>
        </p:nvSpPr>
        <p:spPr>
          <a:xfrm>
            <a:off x="4267200" y="3352800"/>
            <a:ext cx="4114800" cy="16002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1" fontAlgn="auto">
              <a:spcBef>
                <a:spcPts val="0"/>
              </a:spcBef>
              <a:spcAft>
                <a:spcPts val="0"/>
              </a:spcAft>
            </a:pPr>
            <a:r>
              <a:rPr lang="en-US" sz="2000" b="0" dirty="0"/>
              <a:t>Countertop sinks</a:t>
            </a:r>
          </a:p>
          <a:p>
            <a:pPr lvl="1" fontAlgn="auto">
              <a:spcBef>
                <a:spcPts val="0"/>
              </a:spcBef>
              <a:spcAft>
                <a:spcPts val="0"/>
              </a:spcAft>
            </a:pPr>
            <a:r>
              <a:rPr lang="en-US" sz="2000" b="0" dirty="0"/>
              <a:t>Lowered cabinets</a:t>
            </a:r>
          </a:p>
          <a:p>
            <a:pPr lvl="1" fontAlgn="auto">
              <a:spcBef>
                <a:spcPts val="0"/>
              </a:spcBef>
              <a:spcAft>
                <a:spcPts val="0"/>
              </a:spcAft>
            </a:pPr>
            <a:r>
              <a:rPr lang="en-US" sz="2000" b="0" dirty="0"/>
              <a:t>Door openers</a:t>
            </a:r>
          </a:p>
          <a:p>
            <a:pPr lvl="1" fontAlgn="auto">
              <a:spcBef>
                <a:spcPts val="0"/>
              </a:spcBef>
              <a:spcAft>
                <a:spcPts val="0"/>
              </a:spcAft>
            </a:pPr>
            <a:r>
              <a:rPr lang="en-US" sz="2000" b="0" dirty="0"/>
              <a:t>Hardwired alerting systems</a:t>
            </a:r>
          </a:p>
        </p:txBody>
      </p:sp>
      <p:pic>
        <p:nvPicPr>
          <p:cNvPr id="3075" name="Picture 3" descr="examples of common home modification: automoted stair lift and a modified walk-in shower" title="examples of common home modification: automoted stair lift and a modified walk-in show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24600" y="1337680"/>
            <a:ext cx="2566892" cy="1938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1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MCDHH </a:t>
            </a:r>
            <a:r>
              <a:rPr lang="en-US" dirty="0"/>
              <a:t>Communication Access, </a:t>
            </a:r>
            <a:r>
              <a:rPr lang="en-US" dirty="0" smtClean="0"/>
              <a:t/>
            </a:r>
            <a:br>
              <a:rPr lang="en-US" dirty="0" smtClean="0"/>
            </a:br>
            <a:r>
              <a:rPr lang="en-US" dirty="0" smtClean="0"/>
              <a:t>Training </a:t>
            </a:r>
            <a:r>
              <a:rPr lang="en-US" dirty="0"/>
              <a:t>and Technology Services</a:t>
            </a:r>
          </a:p>
        </p:txBody>
      </p:sp>
      <p:sp>
        <p:nvSpPr>
          <p:cNvPr id="3" name="Content Placeholder 2"/>
          <p:cNvSpPr>
            <a:spLocks noGrp="1"/>
          </p:cNvSpPr>
          <p:nvPr>
            <p:ph sz="quarter" idx="1"/>
          </p:nvPr>
        </p:nvSpPr>
        <p:spPr/>
        <p:txBody>
          <a:bodyPr/>
          <a:lstStyle/>
          <a:p>
            <a:r>
              <a:rPr lang="en-US" dirty="0"/>
              <a:t>information resource for the public </a:t>
            </a:r>
            <a:r>
              <a:rPr lang="en-US" dirty="0" smtClean="0"/>
              <a:t/>
            </a:r>
            <a:br>
              <a:rPr lang="en-US" dirty="0" smtClean="0"/>
            </a:br>
            <a:r>
              <a:rPr lang="en-US" dirty="0" smtClean="0"/>
              <a:t>related </a:t>
            </a:r>
            <a:r>
              <a:rPr lang="en-US" dirty="0"/>
              <a:t>to issues of deafness and hearing </a:t>
            </a:r>
            <a:r>
              <a:rPr lang="en-US" dirty="0" smtClean="0"/>
              <a:t/>
            </a:r>
            <a:br>
              <a:rPr lang="en-US" dirty="0" smtClean="0"/>
            </a:br>
            <a:r>
              <a:rPr lang="en-US" dirty="0" smtClean="0"/>
              <a:t>loss</a:t>
            </a:r>
          </a:p>
          <a:p>
            <a:r>
              <a:rPr lang="en-US" dirty="0"/>
              <a:t>information and technical assistance to private and public agencies, </a:t>
            </a:r>
            <a:r>
              <a:rPr lang="en-US" dirty="0" smtClean="0"/>
              <a:t>organizations</a:t>
            </a:r>
            <a:r>
              <a:rPr lang="en-US" dirty="0"/>
              <a:t>, businesses and individuals related </a:t>
            </a:r>
            <a:r>
              <a:rPr lang="en-US" dirty="0" smtClean="0"/>
              <a:t>AT for </a:t>
            </a:r>
            <a:r>
              <a:rPr lang="en-US" dirty="0"/>
              <a:t>deaf and hard of hearing </a:t>
            </a:r>
            <a:r>
              <a:rPr lang="en-US" dirty="0" smtClean="0"/>
              <a:t>individuals</a:t>
            </a:r>
          </a:p>
          <a:p>
            <a:r>
              <a:rPr lang="en-US" dirty="0" smtClean="0"/>
              <a:t>For more information, contact </a:t>
            </a:r>
            <a:r>
              <a:rPr lang="en-US" dirty="0">
                <a:hlinkClick r:id="rId2"/>
              </a:rPr>
              <a:t>jonathan.o’dell@state.ma.us</a:t>
            </a:r>
            <a:r>
              <a:rPr lang="en-US" dirty="0"/>
              <a:t> or visit </a:t>
            </a:r>
            <a:r>
              <a:rPr lang="en-US" dirty="0">
                <a:hlinkClick r:id="rId3"/>
              </a:rPr>
              <a:t>http://www.mass.gov/eohhs/gov/departments/mcdhh/programs/communicate-train</a:t>
            </a:r>
            <a:r>
              <a:rPr lang="en-US" dirty="0" smtClean="0">
                <a:hlinkClick r:id="rId3"/>
              </a:rPr>
              <a:t>/</a:t>
            </a:r>
            <a:r>
              <a:rPr lang="en-US" dirty="0" smtClean="0"/>
              <a:t>  </a:t>
            </a:r>
            <a:endParaRPr lang="en-US" dirty="0"/>
          </a:p>
        </p:txBody>
      </p:sp>
      <p:pic>
        <p:nvPicPr>
          <p:cNvPr id="4098" name="Picture 2" descr="Image of the Masachussetts State Seal: Massachuseettensis Sigillum Republicae" title="Masachussetts State Seal: Massachuseettensis Sigillum Republica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0400" y="609600"/>
            <a:ext cx="19431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07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MCB AT </a:t>
            </a:r>
            <a:r>
              <a:rPr lang="en-US" dirty="0"/>
              <a:t>for the </a:t>
            </a:r>
            <a:r>
              <a:rPr lang="en-US" dirty="0" smtClean="0"/>
              <a:t>Blind Program</a:t>
            </a:r>
            <a:endParaRPr lang="en-US" dirty="0"/>
          </a:p>
        </p:txBody>
      </p:sp>
      <p:sp>
        <p:nvSpPr>
          <p:cNvPr id="3" name="Content Placeholder 2"/>
          <p:cNvSpPr>
            <a:spLocks noGrp="1"/>
          </p:cNvSpPr>
          <p:nvPr>
            <p:ph sz="quarter" idx="1"/>
          </p:nvPr>
        </p:nvSpPr>
        <p:spPr/>
        <p:txBody>
          <a:bodyPr>
            <a:normAutofit lnSpcReduction="10000"/>
          </a:bodyPr>
          <a:lstStyle/>
          <a:p>
            <a:r>
              <a:rPr lang="en-US" dirty="0"/>
              <a:t>adaptive equipment </a:t>
            </a:r>
            <a:r>
              <a:rPr lang="en-US" dirty="0" smtClean="0"/>
              <a:t>and consulting </a:t>
            </a:r>
            <a:br>
              <a:rPr lang="en-US" dirty="0" smtClean="0"/>
            </a:br>
            <a:r>
              <a:rPr lang="en-US" dirty="0" smtClean="0"/>
              <a:t>to </a:t>
            </a:r>
            <a:r>
              <a:rPr lang="en-US" dirty="0"/>
              <a:t>MCB consumers and employers </a:t>
            </a:r>
            <a:endParaRPr lang="en-US" dirty="0" smtClean="0"/>
          </a:p>
          <a:p>
            <a:r>
              <a:rPr lang="en-US" dirty="0"/>
              <a:t>training on </a:t>
            </a:r>
            <a:r>
              <a:rPr lang="en-US" dirty="0" smtClean="0"/>
              <a:t>adaptive </a:t>
            </a:r>
            <a:r>
              <a:rPr lang="en-US" dirty="0"/>
              <a:t>equipment and </a:t>
            </a:r>
            <a:r>
              <a:rPr lang="en-US" dirty="0" smtClean="0"/>
              <a:t>software</a:t>
            </a:r>
          </a:p>
          <a:p>
            <a:r>
              <a:rPr lang="en-US" dirty="0" smtClean="0"/>
              <a:t>AT may include: magnification, screen readers and voice technology, JAWS screen reading software, scanners and reading machines, braille embossers and refreshable braille displays, mobile devices and more</a:t>
            </a:r>
          </a:p>
          <a:p>
            <a:r>
              <a:rPr lang="en-US" dirty="0" smtClean="0"/>
              <a:t>For more information, call 617.626.7505, </a:t>
            </a:r>
            <a:br>
              <a:rPr lang="en-US" dirty="0" smtClean="0"/>
            </a:br>
            <a:r>
              <a:rPr lang="en-US" dirty="0" smtClean="0"/>
              <a:t>write </a:t>
            </a:r>
            <a:r>
              <a:rPr lang="en-US" dirty="0" smtClean="0">
                <a:hlinkClick r:id="rId2"/>
              </a:rPr>
              <a:t>alexander.pooler@state.ma.us</a:t>
            </a:r>
            <a:r>
              <a:rPr lang="en-US" dirty="0" smtClean="0"/>
              <a:t> or </a:t>
            </a:r>
            <a:r>
              <a:rPr lang="en-US" dirty="0"/>
              <a:t>visit </a:t>
            </a:r>
            <a:r>
              <a:rPr lang="en-US" dirty="0">
                <a:hlinkClick r:id="rId3"/>
              </a:rPr>
              <a:t>http://</a:t>
            </a:r>
            <a:r>
              <a:rPr lang="en-US" dirty="0" smtClean="0">
                <a:hlinkClick r:id="rId3"/>
              </a:rPr>
              <a:t>www.mass.gov/eohhs/gov/departments/mcb/assistive-tech/assistive-technology-for-the-blind-prog.html</a:t>
            </a:r>
            <a:r>
              <a:rPr lang="en-US" dirty="0" smtClean="0"/>
              <a:t> </a:t>
            </a:r>
            <a:endParaRPr lang="en-US" dirty="0"/>
          </a:p>
        </p:txBody>
      </p:sp>
      <p:pic>
        <p:nvPicPr>
          <p:cNvPr id="4098" name="Picture 2" descr="Image of the Masachussetts State Seal: Massachuseettensis Sigillum Republicae" title="Masachussetts State Seal: Massachuseettensis Sigillum Republicae"/>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86600" y="609600"/>
            <a:ext cx="19431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95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DDS Assistive </a:t>
            </a:r>
            <a:r>
              <a:rPr lang="en-US" dirty="0"/>
              <a:t>Technology</a:t>
            </a:r>
          </a:p>
        </p:txBody>
      </p:sp>
      <p:sp>
        <p:nvSpPr>
          <p:cNvPr id="3" name="Content Placeholder 2"/>
          <p:cNvSpPr>
            <a:spLocks noGrp="1"/>
          </p:cNvSpPr>
          <p:nvPr>
            <p:ph sz="quarter" idx="1"/>
          </p:nvPr>
        </p:nvSpPr>
        <p:spPr/>
        <p:txBody>
          <a:bodyPr>
            <a:normAutofit/>
          </a:bodyPr>
          <a:lstStyle/>
          <a:p>
            <a:r>
              <a:rPr lang="en-US" dirty="0" smtClean="0"/>
              <a:t>Four DDS Assistive Technology Centers </a:t>
            </a:r>
            <a:br>
              <a:rPr lang="en-US" dirty="0" smtClean="0"/>
            </a:br>
            <a:r>
              <a:rPr lang="en-US" dirty="0" smtClean="0"/>
              <a:t>statewide: Wrentham, Northampton, </a:t>
            </a:r>
            <a:br>
              <a:rPr lang="en-US" dirty="0" smtClean="0"/>
            </a:br>
            <a:r>
              <a:rPr lang="en-US" dirty="0" smtClean="0"/>
              <a:t>Hawthorne &amp; Worcester</a:t>
            </a:r>
          </a:p>
          <a:p>
            <a:r>
              <a:rPr lang="en-US" dirty="0" smtClean="0"/>
              <a:t>Solutions </a:t>
            </a:r>
            <a:r>
              <a:rPr lang="en-US" dirty="0"/>
              <a:t>to complicated mobility and other assistive technology </a:t>
            </a:r>
            <a:r>
              <a:rPr lang="en-US" dirty="0" smtClean="0"/>
              <a:t>needs</a:t>
            </a:r>
          </a:p>
          <a:p>
            <a:r>
              <a:rPr lang="en-US" dirty="0" smtClean="0"/>
              <a:t>Services </a:t>
            </a:r>
            <a:r>
              <a:rPr lang="en-US" dirty="0"/>
              <a:t>to DDS consumers who live in </a:t>
            </a:r>
            <a:r>
              <a:rPr lang="en-US" dirty="0" smtClean="0"/>
              <a:t>facilities </a:t>
            </a:r>
            <a:r>
              <a:rPr lang="en-US" dirty="0"/>
              <a:t>and </a:t>
            </a:r>
            <a:r>
              <a:rPr lang="en-US" dirty="0" smtClean="0"/>
              <a:t>the </a:t>
            </a:r>
            <a:r>
              <a:rPr lang="en-US" dirty="0"/>
              <a:t>community</a:t>
            </a:r>
            <a:endParaRPr lang="en-US" dirty="0" smtClean="0"/>
          </a:p>
          <a:p>
            <a:r>
              <a:rPr lang="en-US" dirty="0" smtClean="0"/>
              <a:t>For more information, contact </a:t>
            </a:r>
            <a:r>
              <a:rPr lang="en-US" dirty="0" smtClean="0">
                <a:hlinkClick r:id="rId2"/>
              </a:rPr>
              <a:t>thomas.mercier@state.ma.us</a:t>
            </a:r>
            <a:r>
              <a:rPr lang="en-US" dirty="0" smtClean="0"/>
              <a:t> </a:t>
            </a:r>
            <a:r>
              <a:rPr lang="en-US" dirty="0"/>
              <a:t>or visit </a:t>
            </a:r>
            <a:r>
              <a:rPr lang="en-US" dirty="0">
                <a:hlinkClick r:id="rId3"/>
              </a:rPr>
              <a:t>http://</a:t>
            </a:r>
            <a:r>
              <a:rPr lang="en-US" dirty="0" smtClean="0">
                <a:hlinkClick r:id="rId3"/>
              </a:rPr>
              <a:t>www.mass.gov/eohhs/gov/departments/dds/assistive-technology.html</a:t>
            </a:r>
            <a:r>
              <a:rPr lang="en-US" dirty="0" smtClean="0"/>
              <a:t> </a:t>
            </a:r>
            <a:endParaRPr lang="en-US" dirty="0"/>
          </a:p>
        </p:txBody>
      </p:sp>
      <p:pic>
        <p:nvPicPr>
          <p:cNvPr id="4098" name="Picture 2" descr="Image of the Masachussetts State Seal: Massachuseettensis Sigillum Republicae" title="Masachussetts State Seal: Massachuseettensis Sigillum Republicae"/>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34200" y="381000"/>
            <a:ext cx="19431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87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a:t>
            </a:r>
            <a:r>
              <a:rPr lang="en-US" dirty="0"/>
              <a:t>for choosing </a:t>
            </a:r>
            <a:r>
              <a:rPr lang="en-US" dirty="0" smtClean="0"/>
              <a:t/>
            </a:r>
            <a:br>
              <a:rPr lang="en-US" dirty="0" smtClean="0"/>
            </a:br>
            <a:r>
              <a:rPr lang="en-US" dirty="0" smtClean="0"/>
              <a:t>assistive technologies</a:t>
            </a:r>
            <a:endParaRPr lang="en-US" dirty="0"/>
          </a:p>
        </p:txBody>
      </p:sp>
      <p:sp>
        <p:nvSpPr>
          <p:cNvPr id="3" name="Text Placeholder 2"/>
          <p:cNvSpPr>
            <a:spLocks noGrp="1"/>
          </p:cNvSpPr>
          <p:nvPr>
            <p:ph type="body" idx="1"/>
          </p:nvPr>
        </p:nvSpPr>
        <p:spPr/>
        <p:txBody>
          <a:bodyPr/>
          <a:lstStyle/>
          <a:p>
            <a:r>
              <a:rPr lang="en-US" dirty="0" smtClean="0"/>
              <a:t>Advanced </a:t>
            </a:r>
            <a:r>
              <a:rPr lang="en-US" dirty="0"/>
              <a:t>Training:</a:t>
            </a:r>
            <a:br>
              <a:rPr lang="en-US" dirty="0"/>
            </a:br>
            <a:r>
              <a:rPr lang="en-US" dirty="0"/>
              <a:t>AT for ADRC Members and Community Partners</a:t>
            </a:r>
          </a:p>
          <a:p>
            <a:endParaRPr lang="en-US" dirty="0"/>
          </a:p>
        </p:txBody>
      </p:sp>
    </p:spTree>
    <p:extLst>
      <p:ext uri="{BB962C8B-B14F-4D97-AF65-F5344CB8AC3E}">
        <p14:creationId xmlns:p14="http://schemas.microsoft.com/office/powerpoint/2010/main" val="116875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TACLE Instrument</a:t>
            </a:r>
            <a:endParaRPr lang="en-US" dirty="0"/>
          </a:p>
        </p:txBody>
      </p:sp>
      <p:sp>
        <p:nvSpPr>
          <p:cNvPr id="3" name="Text Placeholder 2"/>
          <p:cNvSpPr>
            <a:spLocks noGrp="1"/>
          </p:cNvSpPr>
          <p:nvPr>
            <p:ph type="body" idx="1"/>
          </p:nvPr>
        </p:nvSpPr>
        <p:spPr/>
        <p:txBody>
          <a:bodyPr/>
          <a:lstStyle/>
          <a:p>
            <a:r>
              <a:rPr lang="en-US" dirty="0"/>
              <a:t>Advanced Training:</a:t>
            </a:r>
            <a:br>
              <a:rPr lang="en-US" dirty="0"/>
            </a:br>
            <a:r>
              <a:rPr lang="en-US" dirty="0"/>
              <a:t>AT for ADRC Members and Community Partners</a:t>
            </a:r>
          </a:p>
          <a:p>
            <a:endParaRPr lang="en-US" dirty="0"/>
          </a:p>
        </p:txBody>
      </p:sp>
    </p:spTree>
    <p:extLst>
      <p:ext uri="{BB962C8B-B14F-4D97-AF65-F5344CB8AC3E}">
        <p14:creationId xmlns:p14="http://schemas.microsoft.com/office/powerpoint/2010/main" val="19114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TACLE: </a:t>
            </a:r>
            <a:r>
              <a:rPr lang="en-US" b="1" u="sng" dirty="0" smtClean="0"/>
              <a:t>T</a:t>
            </a:r>
            <a:r>
              <a:rPr lang="en-US" b="1" dirty="0" smtClean="0"/>
              <a:t>ransition </a:t>
            </a:r>
            <a:r>
              <a:rPr lang="en-US" b="1" u="sng" dirty="0" smtClean="0"/>
              <a:t>A</a:t>
            </a:r>
            <a:r>
              <a:rPr lang="en-US" b="1" dirty="0" smtClean="0"/>
              <a:t>ssistance to </a:t>
            </a:r>
            <a:r>
              <a:rPr lang="en-US" b="1" u="sng" dirty="0" smtClean="0"/>
              <a:t>C</a:t>
            </a:r>
            <a:r>
              <a:rPr lang="en-US" b="1" dirty="0" smtClean="0"/>
              <a:t>ommunity</a:t>
            </a:r>
            <a:r>
              <a:rPr lang="en-US" dirty="0"/>
              <a:t/>
            </a:r>
            <a:br>
              <a:rPr lang="en-US" dirty="0"/>
            </a:br>
            <a:r>
              <a:rPr lang="en-US" b="1" u="sng" dirty="0" smtClean="0"/>
              <a:t>L</a:t>
            </a:r>
            <a:r>
              <a:rPr lang="en-US" b="1" dirty="0" smtClean="0"/>
              <a:t>iving </a:t>
            </a:r>
            <a:r>
              <a:rPr lang="en-US" b="1" u="sng" dirty="0" smtClean="0"/>
              <a:t>E</a:t>
            </a:r>
            <a:r>
              <a:rPr lang="en-US" b="1" dirty="0" smtClean="0"/>
              <a:t>nvironment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Objective: Identify </a:t>
            </a:r>
            <a:r>
              <a:rPr lang="en-US" b="1" dirty="0"/>
              <a:t>areas of independent </a:t>
            </a:r>
            <a:r>
              <a:rPr lang="en-US" b="1" dirty="0" smtClean="0"/>
              <a:t/>
            </a:r>
            <a:br>
              <a:rPr lang="en-US" b="1" dirty="0" smtClean="0"/>
            </a:br>
            <a:r>
              <a:rPr lang="en-US" b="1" dirty="0" smtClean="0"/>
              <a:t>living </a:t>
            </a:r>
            <a:r>
              <a:rPr lang="en-US" dirty="0"/>
              <a:t>where </a:t>
            </a:r>
            <a:r>
              <a:rPr lang="en-US" dirty="0" smtClean="0"/>
              <a:t>a consumer </a:t>
            </a:r>
            <a:r>
              <a:rPr lang="en-US" b="1" dirty="0"/>
              <a:t>may benefit </a:t>
            </a:r>
            <a:r>
              <a:rPr lang="en-US" b="1" dirty="0" smtClean="0"/>
              <a:t/>
            </a:r>
            <a:br>
              <a:rPr lang="en-US" b="1" dirty="0" smtClean="0"/>
            </a:br>
            <a:r>
              <a:rPr lang="en-US" b="1" dirty="0" smtClean="0"/>
              <a:t>from AT</a:t>
            </a:r>
          </a:p>
          <a:p>
            <a:r>
              <a:rPr lang="en-US" dirty="0"/>
              <a:t>organized </a:t>
            </a:r>
            <a:r>
              <a:rPr lang="en-US" dirty="0" smtClean="0"/>
              <a:t>by </a:t>
            </a:r>
            <a:r>
              <a:rPr lang="en-US" dirty="0"/>
              <a:t>areas of independence </a:t>
            </a:r>
            <a:endParaRPr lang="en-US" dirty="0" smtClean="0"/>
          </a:p>
          <a:p>
            <a:r>
              <a:rPr lang="en-US" dirty="0"/>
              <a:t>not all sections and questions </a:t>
            </a:r>
            <a:r>
              <a:rPr lang="en-US" dirty="0" smtClean="0"/>
              <a:t/>
            </a:r>
            <a:br>
              <a:rPr lang="en-US" dirty="0" smtClean="0"/>
            </a:br>
            <a:r>
              <a:rPr lang="en-US" dirty="0" smtClean="0"/>
              <a:t>appropriate </a:t>
            </a:r>
            <a:r>
              <a:rPr lang="en-US" dirty="0"/>
              <a:t>for every </a:t>
            </a:r>
            <a:r>
              <a:rPr lang="en-US" dirty="0" smtClean="0"/>
              <a:t>consumer</a:t>
            </a:r>
          </a:p>
          <a:p>
            <a:r>
              <a:rPr lang="en-US" dirty="0" smtClean="0"/>
              <a:t>Developed in 2008 by </a:t>
            </a:r>
            <a:r>
              <a:rPr lang="en-US" dirty="0" err="1" smtClean="0"/>
              <a:t>MassMATCH</a:t>
            </a:r>
            <a:r>
              <a:rPr lang="en-US" dirty="0" smtClean="0"/>
              <a:t> with Easter Seals MA </a:t>
            </a:r>
            <a:r>
              <a:rPr lang="en-US" dirty="0"/>
              <a:t>and Metro West Center for </a:t>
            </a:r>
            <a:r>
              <a:rPr lang="en-US" dirty="0" smtClean="0"/>
              <a:t>Independent Living  </a:t>
            </a:r>
          </a:p>
          <a:p>
            <a:r>
              <a:rPr lang="en-US" dirty="0"/>
              <a:t>TACLE's </a:t>
            </a:r>
            <a:r>
              <a:rPr lang="en-US" dirty="0" smtClean="0"/>
              <a:t>goal: </a:t>
            </a:r>
            <a:r>
              <a:rPr lang="en-US" i="1" dirty="0" smtClean="0"/>
              <a:t>lay </a:t>
            </a:r>
            <a:r>
              <a:rPr lang="en-US" i="1" dirty="0"/>
              <a:t>a foundation for system-wide access to AT where it is needed the most, helping to bring adults with disabilities and elders back to their home communities</a:t>
            </a:r>
          </a:p>
        </p:txBody>
      </p:sp>
      <p:pic>
        <p:nvPicPr>
          <p:cNvPr id="1026" name="Picture 2" descr="An image of the TACLE instructions" title="An image of the TACLE instruc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762000"/>
            <a:ext cx="2013634" cy="2597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685800" y="6324600"/>
            <a:ext cx="8153400" cy="461665"/>
          </a:xfrm>
          <a:prstGeom prst="rect">
            <a:avLst/>
          </a:prstGeom>
          <a:noFill/>
        </p:spPr>
        <p:txBody>
          <a:bodyPr wrap="square" rtlCol="0">
            <a:spAutoFit/>
          </a:bodyPr>
          <a:lstStyle/>
          <a:p>
            <a:r>
              <a:rPr lang="en-US" sz="1200" b="0" dirty="0" err="1" smtClean="0"/>
              <a:t>MassMATCH</a:t>
            </a:r>
            <a:r>
              <a:rPr lang="en-US" sz="1200" b="0" dirty="0" smtClean="0"/>
              <a:t>. </a:t>
            </a:r>
            <a:r>
              <a:rPr lang="en-US" sz="1200" b="0" dirty="0"/>
              <a:t>(2008). </a:t>
            </a:r>
            <a:r>
              <a:rPr lang="en-US" sz="1200" b="0" i="1" dirty="0"/>
              <a:t>Transition Assistance to Community Living Environment </a:t>
            </a:r>
            <a:r>
              <a:rPr lang="en-US" sz="1200" b="0" i="1" dirty="0" smtClean="0"/>
              <a:t>Questionnaire Instructions</a:t>
            </a:r>
            <a:r>
              <a:rPr lang="en-US" sz="1200" b="0" dirty="0" smtClean="0"/>
              <a:t>.  </a:t>
            </a:r>
            <a:r>
              <a:rPr lang="en-US" sz="1200" b="0" dirty="0" err="1" smtClean="0"/>
              <a:t>Retreived</a:t>
            </a:r>
            <a:r>
              <a:rPr lang="en-US" sz="1200" b="0" dirty="0"/>
              <a:t> 6/2/2017 from </a:t>
            </a:r>
            <a:r>
              <a:rPr lang="en-US" sz="1200" b="0" dirty="0">
                <a:hlinkClick r:id="rId4"/>
              </a:rPr>
              <a:t>http://</a:t>
            </a:r>
            <a:r>
              <a:rPr lang="en-US" sz="1200" b="0" dirty="0" smtClean="0">
                <a:hlinkClick r:id="rId4"/>
              </a:rPr>
              <a:t>www.massmatch.org/aboutus/publications_videos.php#TACLE_Materials</a:t>
            </a:r>
            <a:r>
              <a:rPr lang="en-US" sz="1200" b="0" dirty="0" smtClean="0"/>
              <a:t> </a:t>
            </a:r>
            <a:endParaRPr lang="en-US" sz="1200" b="0" dirty="0"/>
          </a:p>
        </p:txBody>
      </p:sp>
    </p:spTree>
    <p:extLst>
      <p:ext uri="{BB962C8B-B14F-4D97-AF65-F5344CB8AC3E}">
        <p14:creationId xmlns:p14="http://schemas.microsoft.com/office/powerpoint/2010/main" val="328217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TACLE: Responses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sz="3500" b="1" dirty="0"/>
              <a:t>Yes</a:t>
            </a:r>
            <a:r>
              <a:rPr lang="en-US" sz="3500" dirty="0"/>
              <a:t>: </a:t>
            </a:r>
            <a:r>
              <a:rPr lang="en-US" dirty="0" smtClean="0"/>
              <a:t/>
            </a:r>
            <a:br>
              <a:rPr lang="en-US" dirty="0" smtClean="0"/>
            </a:br>
            <a:r>
              <a:rPr lang="en-US" dirty="0" smtClean="0"/>
              <a:t>consumer can </a:t>
            </a:r>
            <a:r>
              <a:rPr lang="en-US" dirty="0"/>
              <a:t>complete the </a:t>
            </a:r>
            <a:r>
              <a:rPr lang="en-US" dirty="0" smtClean="0"/>
              <a:t>task </a:t>
            </a:r>
            <a:r>
              <a:rPr lang="en-US" dirty="0"/>
              <a:t>with complete independence.</a:t>
            </a:r>
          </a:p>
          <a:p>
            <a:r>
              <a:rPr lang="en-US" sz="3500" b="1" dirty="0"/>
              <a:t>No</a:t>
            </a:r>
            <a:r>
              <a:rPr lang="en-US" sz="3500" dirty="0"/>
              <a:t>:  </a:t>
            </a:r>
            <a:r>
              <a:rPr lang="en-US" dirty="0" smtClean="0"/>
              <a:t/>
            </a:r>
            <a:br>
              <a:rPr lang="en-US" dirty="0" smtClean="0"/>
            </a:br>
            <a:r>
              <a:rPr lang="en-US" dirty="0" smtClean="0"/>
              <a:t>consumer </a:t>
            </a:r>
            <a:r>
              <a:rPr lang="en-US" dirty="0"/>
              <a:t>is fully dependent on another person in order to complete the </a:t>
            </a:r>
            <a:r>
              <a:rPr lang="en-US" dirty="0" smtClean="0"/>
              <a:t>task</a:t>
            </a:r>
            <a:r>
              <a:rPr lang="en-US" dirty="0"/>
              <a:t>, or if the question does not apply.</a:t>
            </a:r>
          </a:p>
          <a:p>
            <a:r>
              <a:rPr lang="en-US" sz="3500" b="1" dirty="0"/>
              <a:t>With Assistance</a:t>
            </a:r>
            <a:r>
              <a:rPr lang="en-US" sz="3500" dirty="0"/>
              <a:t>:  </a:t>
            </a:r>
            <a:r>
              <a:rPr lang="en-US" dirty="0" smtClean="0"/>
              <a:t/>
            </a:r>
            <a:br>
              <a:rPr lang="en-US" dirty="0" smtClean="0"/>
            </a:br>
            <a:r>
              <a:rPr lang="en-US" dirty="0" smtClean="0"/>
              <a:t>consumer </a:t>
            </a:r>
            <a:r>
              <a:rPr lang="en-US" dirty="0"/>
              <a:t>is able to partially complete the listed task without assistance, may require assistance on occasion, or currently uses some form of AT to complete daily tasks.</a:t>
            </a:r>
          </a:p>
          <a:p>
            <a:r>
              <a:rPr lang="en-US" sz="3500" b="1" dirty="0"/>
              <a:t>Comments</a:t>
            </a:r>
            <a:r>
              <a:rPr lang="en-US" sz="3500" dirty="0"/>
              <a:t>: </a:t>
            </a:r>
            <a:r>
              <a:rPr lang="en-US" dirty="0" smtClean="0"/>
              <a:t/>
            </a:r>
            <a:br>
              <a:rPr lang="en-US" dirty="0" smtClean="0"/>
            </a:br>
            <a:r>
              <a:rPr lang="en-US" dirty="0" smtClean="0"/>
              <a:t>record observations </a:t>
            </a:r>
            <a:r>
              <a:rPr lang="en-US" dirty="0"/>
              <a:t>or additional information that may help identify possible assistive technologies at the completion of the interview.</a:t>
            </a:r>
          </a:p>
          <a:p>
            <a:endParaRPr lang="en-US" dirty="0"/>
          </a:p>
        </p:txBody>
      </p:sp>
      <p:sp>
        <p:nvSpPr>
          <p:cNvPr id="4" name="TextBox 3"/>
          <p:cNvSpPr txBox="1"/>
          <p:nvPr/>
        </p:nvSpPr>
        <p:spPr>
          <a:xfrm>
            <a:off x="685800" y="6324600"/>
            <a:ext cx="8153400" cy="461665"/>
          </a:xfrm>
          <a:prstGeom prst="rect">
            <a:avLst/>
          </a:prstGeom>
          <a:noFill/>
        </p:spPr>
        <p:txBody>
          <a:bodyPr wrap="square" rtlCol="0">
            <a:spAutoFit/>
          </a:bodyPr>
          <a:lstStyle/>
          <a:p>
            <a:r>
              <a:rPr lang="en-US" sz="1200" b="0" dirty="0" err="1" smtClean="0"/>
              <a:t>MassMATCH</a:t>
            </a:r>
            <a:r>
              <a:rPr lang="en-US" sz="1200" b="0" dirty="0" smtClean="0"/>
              <a:t>. </a:t>
            </a:r>
            <a:r>
              <a:rPr lang="en-US" sz="1200" b="0" dirty="0"/>
              <a:t>(2008). </a:t>
            </a:r>
            <a:r>
              <a:rPr lang="en-US" sz="1200" b="0" i="1" dirty="0"/>
              <a:t>Transition Assistance to Community Living Environment </a:t>
            </a:r>
            <a:r>
              <a:rPr lang="en-US" sz="1200" b="0" i="1" dirty="0" smtClean="0"/>
              <a:t>Questionnaire Instructions</a:t>
            </a:r>
            <a:r>
              <a:rPr lang="en-US" sz="1200" b="0" dirty="0" smtClean="0"/>
              <a:t>.  </a:t>
            </a:r>
            <a:r>
              <a:rPr lang="en-US" sz="1200" b="0" dirty="0" err="1" smtClean="0"/>
              <a:t>Retreived</a:t>
            </a:r>
            <a:r>
              <a:rPr lang="en-US" sz="1200" b="0" dirty="0"/>
              <a:t> 6/2/2017 from </a:t>
            </a:r>
            <a:r>
              <a:rPr lang="en-US" sz="1200" b="0" dirty="0">
                <a:hlinkClick r:id="rId2"/>
              </a:rPr>
              <a:t>http://</a:t>
            </a:r>
            <a:r>
              <a:rPr lang="en-US" sz="1200" b="0" dirty="0" smtClean="0">
                <a:hlinkClick r:id="rId2"/>
              </a:rPr>
              <a:t>www.massmatch.org/aboutus/publications_videos.php#TACLE_Materials</a:t>
            </a:r>
            <a:r>
              <a:rPr lang="en-US" sz="1200" b="0" dirty="0" smtClean="0"/>
              <a:t> </a:t>
            </a:r>
            <a:endParaRPr lang="en-US" sz="1200" b="0" dirty="0"/>
          </a:p>
        </p:txBody>
      </p:sp>
      <p:pic>
        <p:nvPicPr>
          <p:cNvPr id="1026" name="Picture 2" descr="C:\Users\kberner\AppData\Local\Microsoft\Windows\INetCache\IE\EAXGMQ4D\check_mark_and_box_by_babylonica[1].jpg"/>
          <p:cNvPicPr>
            <a:picLocks noChangeAspect="1" noChangeArrowheads="1"/>
          </p:cNvPicPr>
          <p:nvPr/>
        </p:nvPicPr>
        <p:blipFill>
          <a:blip r:embed="rId3">
            <a:clrChange>
              <a:clrFrom>
                <a:srgbClr val="FBFAF5"/>
              </a:clrFrom>
              <a:clrTo>
                <a:srgbClr val="FBFAF5">
                  <a:alpha val="0"/>
                </a:srgbClr>
              </a:clrTo>
            </a:clrChange>
            <a:extLst>
              <a:ext uri="{28A0092B-C50C-407E-A947-70E740481C1C}">
                <a14:useLocalDpi xmlns:a14="http://schemas.microsoft.com/office/drawing/2010/main" val="0"/>
              </a:ext>
            </a:extLst>
          </a:blip>
          <a:srcRect/>
          <a:stretch>
            <a:fillRect/>
          </a:stretch>
        </p:blipFill>
        <p:spPr bwMode="auto">
          <a:xfrm>
            <a:off x="6324600" y="228600"/>
            <a:ext cx="32004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50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TACLE Intake Form</a:t>
            </a:r>
            <a:endParaRPr lang="en-US" dirty="0"/>
          </a:p>
        </p:txBody>
      </p:sp>
      <p:sp>
        <p:nvSpPr>
          <p:cNvPr id="3" name="Content Placeholder 2"/>
          <p:cNvSpPr>
            <a:spLocks noGrp="1"/>
          </p:cNvSpPr>
          <p:nvPr>
            <p:ph sz="quarter" idx="1"/>
          </p:nvPr>
        </p:nvSpPr>
        <p:spPr/>
        <p:txBody>
          <a:bodyPr/>
          <a:lstStyle/>
          <a:p>
            <a:r>
              <a:rPr lang="en-US" dirty="0" smtClean="0"/>
              <a:t>Gather info about </a:t>
            </a:r>
            <a:br>
              <a:rPr lang="en-US" dirty="0" smtClean="0"/>
            </a:br>
            <a:r>
              <a:rPr lang="en-US" dirty="0" smtClean="0"/>
              <a:t>independent living goals,</a:t>
            </a:r>
            <a:br>
              <a:rPr lang="en-US" dirty="0" smtClean="0"/>
            </a:br>
            <a:r>
              <a:rPr lang="en-US" dirty="0" smtClean="0"/>
              <a:t>living environment, </a:t>
            </a:r>
            <a:br>
              <a:rPr lang="en-US" dirty="0" smtClean="0"/>
            </a:br>
            <a:r>
              <a:rPr lang="en-US" dirty="0" smtClean="0"/>
              <a:t>current AT used, and </a:t>
            </a:r>
            <a:br>
              <a:rPr lang="en-US" dirty="0" smtClean="0"/>
            </a:br>
            <a:r>
              <a:rPr lang="en-US" dirty="0" smtClean="0"/>
              <a:t>AT providers used</a:t>
            </a:r>
            <a:br>
              <a:rPr lang="en-US" dirty="0" smtClean="0"/>
            </a:br>
            <a:endParaRPr lang="en-US" dirty="0" smtClean="0"/>
          </a:p>
          <a:p>
            <a:r>
              <a:rPr lang="en-US" dirty="0" smtClean="0"/>
              <a:t>May be completed over</a:t>
            </a:r>
            <a:br>
              <a:rPr lang="en-US" dirty="0" smtClean="0"/>
            </a:br>
            <a:r>
              <a:rPr lang="en-US" dirty="0" smtClean="0"/>
              <a:t>the phone or in person</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493" y="685800"/>
            <a:ext cx="4604580"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2308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TACLE Tips</a:t>
            </a:r>
            <a:endParaRPr lang="en-US" sz="4000" dirty="0"/>
          </a:p>
        </p:txBody>
      </p:sp>
      <p:sp>
        <p:nvSpPr>
          <p:cNvPr id="3" name="Content Placeholder 2"/>
          <p:cNvSpPr>
            <a:spLocks noGrp="1"/>
          </p:cNvSpPr>
          <p:nvPr>
            <p:ph sz="quarter" idx="1"/>
          </p:nvPr>
        </p:nvSpPr>
        <p:spPr/>
        <p:txBody>
          <a:bodyPr>
            <a:normAutofit/>
          </a:bodyPr>
          <a:lstStyle/>
          <a:p>
            <a:pPr lvl="0"/>
            <a:r>
              <a:rPr lang="en-US" dirty="0" smtClean="0"/>
              <a:t>Become </a:t>
            </a:r>
            <a:r>
              <a:rPr lang="en-US" dirty="0"/>
              <a:t>familiar with the </a:t>
            </a:r>
            <a:r>
              <a:rPr lang="en-US" b="1" dirty="0"/>
              <a:t>consumer’s </a:t>
            </a:r>
            <a:r>
              <a:rPr lang="en-US" b="1" dirty="0" smtClean="0"/>
              <a:t>needs </a:t>
            </a:r>
            <a:r>
              <a:rPr lang="en-US" b="1" dirty="0"/>
              <a:t>and abilities </a:t>
            </a:r>
            <a:r>
              <a:rPr lang="en-US" dirty="0"/>
              <a:t>prior to using the </a:t>
            </a:r>
            <a:r>
              <a:rPr lang="en-US" dirty="0" smtClean="0"/>
              <a:t>tool for best result.</a:t>
            </a:r>
            <a:endParaRPr lang="en-US" dirty="0"/>
          </a:p>
          <a:p>
            <a:pPr lvl="0"/>
            <a:r>
              <a:rPr lang="en-US" b="1" dirty="0" smtClean="0"/>
              <a:t>Understand AT, </a:t>
            </a:r>
            <a:r>
              <a:rPr lang="en-US" b="1" dirty="0"/>
              <a:t>AT providers or AT services </a:t>
            </a:r>
            <a:r>
              <a:rPr lang="en-US" dirty="0" smtClean="0"/>
              <a:t>the consumer may be using</a:t>
            </a:r>
            <a:endParaRPr lang="en-US" dirty="0"/>
          </a:p>
          <a:p>
            <a:pPr lvl="0"/>
            <a:r>
              <a:rPr lang="en-US" dirty="0" smtClean="0"/>
              <a:t>At </a:t>
            </a:r>
            <a:r>
              <a:rPr lang="en-US" dirty="0"/>
              <a:t>the end of each </a:t>
            </a:r>
            <a:r>
              <a:rPr lang="en-US" dirty="0" smtClean="0"/>
              <a:t>section, ask </a:t>
            </a:r>
            <a:r>
              <a:rPr lang="en-US" dirty="0"/>
              <a:t>the consumer if there are </a:t>
            </a:r>
            <a:r>
              <a:rPr lang="en-US" b="1" dirty="0" smtClean="0"/>
              <a:t>concerns in the </a:t>
            </a:r>
            <a:r>
              <a:rPr lang="en-US" b="1" dirty="0"/>
              <a:t>area of independence </a:t>
            </a:r>
            <a:r>
              <a:rPr lang="en-US" dirty="0" smtClean="0"/>
              <a:t>that </a:t>
            </a:r>
            <a:r>
              <a:rPr lang="en-US" dirty="0"/>
              <a:t>have not been </a:t>
            </a:r>
            <a:r>
              <a:rPr lang="en-US" dirty="0" smtClean="0"/>
              <a:t>discussed</a:t>
            </a:r>
            <a:endParaRPr lang="en-US" dirty="0"/>
          </a:p>
          <a:p>
            <a:pPr lvl="0"/>
            <a:r>
              <a:rPr lang="en-US" dirty="0" smtClean="0"/>
              <a:t>It may be useful </a:t>
            </a:r>
            <a:r>
              <a:rPr lang="en-US" dirty="0"/>
              <a:t>to have the consumer </a:t>
            </a:r>
            <a:r>
              <a:rPr lang="en-US" b="1" dirty="0"/>
              <a:t>demonstrate some of the skills </a:t>
            </a:r>
            <a:r>
              <a:rPr lang="en-US" dirty="0"/>
              <a:t>they are being asked about.</a:t>
            </a:r>
          </a:p>
          <a:p>
            <a:pPr lvl="0"/>
            <a:r>
              <a:rPr lang="en-US" dirty="0"/>
              <a:t>This tool may also be </a:t>
            </a:r>
            <a:r>
              <a:rPr lang="en-US" b="1" dirty="0"/>
              <a:t>useful as a self-assessment or educational tool</a:t>
            </a:r>
            <a:r>
              <a:rPr lang="en-US" dirty="0"/>
              <a:t>.</a:t>
            </a:r>
          </a:p>
          <a:p>
            <a:endParaRPr lang="en-US" dirty="0"/>
          </a:p>
        </p:txBody>
      </p:sp>
      <p:sp>
        <p:nvSpPr>
          <p:cNvPr id="4" name="TextBox 3"/>
          <p:cNvSpPr txBox="1"/>
          <p:nvPr/>
        </p:nvSpPr>
        <p:spPr>
          <a:xfrm>
            <a:off x="685800" y="6324600"/>
            <a:ext cx="8153400" cy="461665"/>
          </a:xfrm>
          <a:prstGeom prst="rect">
            <a:avLst/>
          </a:prstGeom>
          <a:noFill/>
        </p:spPr>
        <p:txBody>
          <a:bodyPr wrap="square" rtlCol="0">
            <a:spAutoFit/>
          </a:bodyPr>
          <a:lstStyle/>
          <a:p>
            <a:r>
              <a:rPr lang="en-US" sz="1200" b="0" dirty="0" err="1" smtClean="0"/>
              <a:t>MassMATCH</a:t>
            </a:r>
            <a:r>
              <a:rPr lang="en-US" sz="1200" b="0" dirty="0" smtClean="0"/>
              <a:t>. </a:t>
            </a:r>
            <a:r>
              <a:rPr lang="en-US" sz="1200" b="0" dirty="0"/>
              <a:t>(2008). </a:t>
            </a:r>
            <a:r>
              <a:rPr lang="en-US" sz="1200" b="0" i="1" dirty="0"/>
              <a:t>Transition Assistance to Community Living Environment </a:t>
            </a:r>
            <a:r>
              <a:rPr lang="en-US" sz="1200" b="0" i="1" dirty="0" smtClean="0"/>
              <a:t>Questionnaire Instructions</a:t>
            </a:r>
            <a:r>
              <a:rPr lang="en-US" sz="1200" b="0" dirty="0" smtClean="0"/>
              <a:t>.  </a:t>
            </a:r>
            <a:r>
              <a:rPr lang="en-US" sz="1200" b="0" dirty="0" err="1" smtClean="0"/>
              <a:t>Retreived</a:t>
            </a:r>
            <a:r>
              <a:rPr lang="en-US" sz="1200" b="0" dirty="0"/>
              <a:t> 6/2/2017 from </a:t>
            </a:r>
            <a:r>
              <a:rPr lang="en-US" sz="1200" b="0" dirty="0">
                <a:hlinkClick r:id="rId2"/>
              </a:rPr>
              <a:t>http://</a:t>
            </a:r>
            <a:r>
              <a:rPr lang="en-US" sz="1200" b="0" dirty="0" smtClean="0">
                <a:hlinkClick r:id="rId2"/>
              </a:rPr>
              <a:t>www.massmatch.org/aboutus/publications_videos.php#TACLE_Materials</a:t>
            </a:r>
            <a:r>
              <a:rPr lang="en-US" sz="1200" b="0" dirty="0" smtClean="0"/>
              <a:t> </a:t>
            </a:r>
            <a:endParaRPr lang="en-US" sz="1200" b="0" dirty="0"/>
          </a:p>
        </p:txBody>
      </p:sp>
    </p:spTree>
    <p:extLst>
      <p:ext uri="{BB962C8B-B14F-4D97-AF65-F5344CB8AC3E}">
        <p14:creationId xmlns:p14="http://schemas.microsoft.com/office/powerpoint/2010/main" val="85529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609600"/>
          </a:xfrm>
        </p:spPr>
        <p:txBody>
          <a:bodyPr/>
          <a:lstStyle/>
          <a:p>
            <a:r>
              <a:rPr lang="en-US" dirty="0" smtClean="0"/>
              <a:t>TACLE: Safety and Mobility</a:t>
            </a:r>
            <a:endParaRPr lang="en-US" dirty="0"/>
          </a:p>
        </p:txBody>
      </p:sp>
      <p:pic>
        <p:nvPicPr>
          <p:cNvPr id="2050" name="Picture 2" descr="An image of Transition Assistance to Community Living Environment Questionnaire SAFETY AND MOBILITY worksheet&#10;Are you able to…&#10;Sit down and stand up from a couch or chair?&#10;Sit upright in a kitchen chair or on the couch?  &#10;Stand and complete tasks around the home?&#10;Get in and out of bed?&#10;Walk at least one block?&#10;Walk indoors, such as around your home? &#10;Walk on uneven surfaces?&#10;Climb stairs?&#10;Bend, stoop, or lift objects?&#10;Independently exit the building safely?&#10;Hold the phone or other emergency call device to      contact 911?&#10;Participate in vigorous activities, such as biking or other exercise?&#10;Hear the door bell, phone or alarm system in the building?&#10;Lock and unlock doors?&#10;Access the light switches or lamps?" title="Image of Transition Assistance to Community Living Environment Questionnaire SAFETY AND MOBILITY worksh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7696200" cy="5613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685800" y="6324600"/>
            <a:ext cx="8153400" cy="461665"/>
          </a:xfrm>
          <a:prstGeom prst="rect">
            <a:avLst/>
          </a:prstGeom>
          <a:noFill/>
        </p:spPr>
        <p:txBody>
          <a:bodyPr wrap="square" rtlCol="0">
            <a:spAutoFit/>
          </a:bodyPr>
          <a:lstStyle/>
          <a:p>
            <a:r>
              <a:rPr lang="en-US" sz="1200" b="0" dirty="0" err="1" smtClean="0"/>
              <a:t>MassMATCH</a:t>
            </a:r>
            <a:r>
              <a:rPr lang="en-US" sz="1200" b="0" dirty="0" smtClean="0"/>
              <a:t>. </a:t>
            </a:r>
            <a:r>
              <a:rPr lang="en-US" sz="1200" b="0" dirty="0"/>
              <a:t>(2008). </a:t>
            </a:r>
            <a:r>
              <a:rPr lang="en-US" sz="1200" b="0" i="1" dirty="0"/>
              <a:t>Transition Assistance to Community Living Environment </a:t>
            </a:r>
            <a:r>
              <a:rPr lang="en-US" sz="1200" b="0" i="1" dirty="0" smtClean="0"/>
              <a:t>Questionnaire</a:t>
            </a:r>
            <a:r>
              <a:rPr lang="en-US" sz="1200" b="0" dirty="0" smtClean="0"/>
              <a:t>.  </a:t>
            </a:r>
            <a:r>
              <a:rPr lang="en-US" sz="1200" b="0" dirty="0" err="1" smtClean="0"/>
              <a:t>Retreived</a:t>
            </a:r>
            <a:r>
              <a:rPr lang="en-US" sz="1200" b="0" dirty="0"/>
              <a:t> 6/2/2017 from </a:t>
            </a:r>
            <a:r>
              <a:rPr lang="en-US" sz="1200" b="0" dirty="0">
                <a:hlinkClick r:id="rId3"/>
              </a:rPr>
              <a:t>http://</a:t>
            </a:r>
            <a:r>
              <a:rPr lang="en-US" sz="1200" b="0" dirty="0" smtClean="0">
                <a:hlinkClick r:id="rId3"/>
              </a:rPr>
              <a:t>www.massmatch.org/aboutus/publications_videos.php#TACLE_Materials</a:t>
            </a:r>
            <a:r>
              <a:rPr lang="en-US" sz="1200" b="0" dirty="0" smtClean="0"/>
              <a:t> </a:t>
            </a:r>
            <a:endParaRPr lang="en-US" sz="1200" b="0" dirty="0"/>
          </a:p>
        </p:txBody>
      </p:sp>
    </p:spTree>
    <p:extLst>
      <p:ext uri="{BB962C8B-B14F-4D97-AF65-F5344CB8AC3E}">
        <p14:creationId xmlns:p14="http://schemas.microsoft.com/office/powerpoint/2010/main" val="399164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609600"/>
          </a:xfrm>
        </p:spPr>
        <p:txBody>
          <a:bodyPr/>
          <a:lstStyle/>
          <a:p>
            <a:r>
              <a:rPr lang="en-US" dirty="0" smtClean="0"/>
              <a:t>TACLE: Personal Care</a:t>
            </a:r>
            <a:endParaRPr lang="en-US" dirty="0"/>
          </a:p>
        </p:txBody>
      </p:sp>
      <p:pic>
        <p:nvPicPr>
          <p:cNvPr id="3074" name="Picture 2" descr="Image of Transition Assistance to Community Living Environment Questionnaire Personal Care worksheet&#10;&#10;Are you able to…&#10;Prepare your own meals?&#10;Hold silverware when feeding yourself?&#10;Hold a drinking cup?&#10;Drink out of a drinking cup?&#10;Manage your medications?&#10;Get in/out of the shower or bathtub?&#10;Stand in the shower?&#10;Complete bathing tasks?&#10;Sit and stand up from the toilet?&#10;Flush the toilet or turn on/off the water faucets?&#10;Clean yourself after going to the bathroom?&#10;Perform basic hygiene tasks?&#10;Complete general grooming tasks, including brushing your teeth or combing your hair? &#10;Get dressed?&#10;Use zippers or buttons when getting dressed?&#10;Put on and tie your shoes?&#10;" title="Image of Transition Assistance to Community Living Environment Questionnaire Personal Care worksh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19797"/>
            <a:ext cx="7010400" cy="54178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5"/>
          <p:cNvSpPr txBox="1"/>
          <p:nvPr/>
        </p:nvSpPr>
        <p:spPr>
          <a:xfrm>
            <a:off x="685800" y="6324600"/>
            <a:ext cx="8153400" cy="461665"/>
          </a:xfrm>
          <a:prstGeom prst="rect">
            <a:avLst/>
          </a:prstGeom>
          <a:noFill/>
        </p:spPr>
        <p:txBody>
          <a:bodyPr wrap="square" rtlCol="0">
            <a:spAutoFit/>
          </a:bodyPr>
          <a:lstStyle/>
          <a:p>
            <a:r>
              <a:rPr lang="en-US" sz="1200" b="0" dirty="0" err="1" smtClean="0"/>
              <a:t>MassMATCH</a:t>
            </a:r>
            <a:r>
              <a:rPr lang="en-US" sz="1200" b="0" dirty="0" smtClean="0"/>
              <a:t>. </a:t>
            </a:r>
            <a:r>
              <a:rPr lang="en-US" sz="1200" b="0" dirty="0"/>
              <a:t>(2008). </a:t>
            </a:r>
            <a:r>
              <a:rPr lang="en-US" sz="1200" b="0" i="1" dirty="0"/>
              <a:t>Transition Assistance to Community Living Environment </a:t>
            </a:r>
            <a:r>
              <a:rPr lang="en-US" sz="1200" b="0" i="1" dirty="0" smtClean="0"/>
              <a:t>Questionnaire</a:t>
            </a:r>
            <a:r>
              <a:rPr lang="en-US" sz="1200" b="0" dirty="0" smtClean="0"/>
              <a:t>.  </a:t>
            </a:r>
            <a:r>
              <a:rPr lang="en-US" sz="1200" b="0" dirty="0" err="1" smtClean="0"/>
              <a:t>Retreived</a:t>
            </a:r>
            <a:r>
              <a:rPr lang="en-US" sz="1200" b="0" dirty="0"/>
              <a:t> 6/2/2017 from </a:t>
            </a:r>
            <a:r>
              <a:rPr lang="en-US" sz="1200" b="0" dirty="0">
                <a:hlinkClick r:id="rId3"/>
              </a:rPr>
              <a:t>http://</a:t>
            </a:r>
            <a:r>
              <a:rPr lang="en-US" sz="1200" b="0" dirty="0" smtClean="0">
                <a:hlinkClick r:id="rId3"/>
              </a:rPr>
              <a:t>www.massmatch.org/aboutus/publications_videos.php#TACLE_Materials</a:t>
            </a:r>
            <a:r>
              <a:rPr lang="en-US" sz="1200" b="0" dirty="0" smtClean="0"/>
              <a:t> </a:t>
            </a:r>
            <a:endParaRPr lang="en-US" sz="1200" b="0" dirty="0"/>
          </a:p>
        </p:txBody>
      </p:sp>
    </p:spTree>
    <p:extLst>
      <p:ext uri="{BB962C8B-B14F-4D97-AF65-F5344CB8AC3E}">
        <p14:creationId xmlns:p14="http://schemas.microsoft.com/office/powerpoint/2010/main" val="183434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609600"/>
          </a:xfrm>
        </p:spPr>
        <p:txBody>
          <a:bodyPr/>
          <a:lstStyle/>
          <a:p>
            <a:r>
              <a:rPr lang="en-US" dirty="0" smtClean="0"/>
              <a:t>TACLE: Cognition &amp; Memory</a:t>
            </a:r>
            <a:endParaRPr lang="en-US" dirty="0"/>
          </a:p>
        </p:txBody>
      </p:sp>
      <p:pic>
        <p:nvPicPr>
          <p:cNvPr id="4098" name="Picture 2" descr="Image of Transition Assistance to Community Living Environment Questionnaire Cognition &amp; Memory worksheet&#10;&#10;Recall information like phone numbers, addresses or locations of places you need to contact or visit?&#10;Concentrate on a task? &#10;Read the labels on your food or medicine containers? &#10;Get yourself to your appointments on time? &#10;Remember to take your medication?&#10;Keep track of your healthcare providers? &#10;Remember the content and follow through on information from conversations you have had in the last several days?&#10;Use a device (PDA or voice recorder) to record conversations?&#10;" title="Image of Transition Assistance to Community Living Environment Questionnaire Cognition &amp; Memory worksheet"/>
          <p:cNvPicPr>
            <a:picLocks noChangeAspect="1" noChangeArrowheads="1"/>
          </p:cNvPicPr>
          <p:nvPr/>
        </p:nvPicPr>
        <p:blipFill rotWithShape="1">
          <a:blip r:embed="rId2">
            <a:extLst>
              <a:ext uri="{28A0092B-C50C-407E-A947-70E740481C1C}">
                <a14:useLocalDpi xmlns:a14="http://schemas.microsoft.com/office/drawing/2010/main" val="0"/>
              </a:ext>
            </a:extLst>
          </a:blip>
          <a:srcRect b="13505"/>
          <a:stretch/>
        </p:blipFill>
        <p:spPr bwMode="auto">
          <a:xfrm>
            <a:off x="266930" y="685800"/>
            <a:ext cx="8496070" cy="563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685800" y="6324600"/>
            <a:ext cx="8153400" cy="461665"/>
          </a:xfrm>
          <a:prstGeom prst="rect">
            <a:avLst/>
          </a:prstGeom>
          <a:noFill/>
        </p:spPr>
        <p:txBody>
          <a:bodyPr wrap="square" rtlCol="0">
            <a:spAutoFit/>
          </a:bodyPr>
          <a:lstStyle/>
          <a:p>
            <a:r>
              <a:rPr lang="en-US" sz="1200" b="0" dirty="0" err="1" smtClean="0"/>
              <a:t>MassMATCH</a:t>
            </a:r>
            <a:r>
              <a:rPr lang="en-US" sz="1200" b="0" dirty="0" smtClean="0"/>
              <a:t>. </a:t>
            </a:r>
            <a:r>
              <a:rPr lang="en-US" sz="1200" b="0" dirty="0"/>
              <a:t>(2008). </a:t>
            </a:r>
            <a:r>
              <a:rPr lang="en-US" sz="1200" b="0" i="1" dirty="0"/>
              <a:t>Transition Assistance to Community Living Environment </a:t>
            </a:r>
            <a:r>
              <a:rPr lang="en-US" sz="1200" b="0" i="1" dirty="0" smtClean="0"/>
              <a:t>Questionnaire</a:t>
            </a:r>
            <a:r>
              <a:rPr lang="en-US" sz="1200" b="0" dirty="0" smtClean="0"/>
              <a:t>.  </a:t>
            </a:r>
            <a:r>
              <a:rPr lang="en-US" sz="1200" b="0" dirty="0" err="1" smtClean="0"/>
              <a:t>Retreived</a:t>
            </a:r>
            <a:r>
              <a:rPr lang="en-US" sz="1200" b="0" dirty="0"/>
              <a:t> 6/2/2017 from </a:t>
            </a:r>
            <a:r>
              <a:rPr lang="en-US" sz="1200" b="0" dirty="0">
                <a:hlinkClick r:id="rId3"/>
              </a:rPr>
              <a:t>http://</a:t>
            </a:r>
            <a:r>
              <a:rPr lang="en-US" sz="1200" b="0" dirty="0" smtClean="0">
                <a:hlinkClick r:id="rId3"/>
              </a:rPr>
              <a:t>www.massmatch.org/aboutus/publications_videos.php#TACLE_Materials</a:t>
            </a:r>
            <a:r>
              <a:rPr lang="en-US" sz="1200" b="0" dirty="0" smtClean="0"/>
              <a:t> </a:t>
            </a:r>
            <a:endParaRPr lang="en-US" sz="1200" b="0" dirty="0"/>
          </a:p>
        </p:txBody>
      </p:sp>
    </p:spTree>
    <p:extLst>
      <p:ext uri="{BB962C8B-B14F-4D97-AF65-F5344CB8AC3E}">
        <p14:creationId xmlns:p14="http://schemas.microsoft.com/office/powerpoint/2010/main" val="207569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609600"/>
          </a:xfrm>
        </p:spPr>
        <p:txBody>
          <a:bodyPr/>
          <a:lstStyle/>
          <a:p>
            <a:r>
              <a:rPr lang="en-US" dirty="0" smtClean="0"/>
              <a:t>TACLE: Home Management</a:t>
            </a:r>
            <a:endParaRPr lang="en-US" dirty="0"/>
          </a:p>
        </p:txBody>
      </p:sp>
      <p:pic>
        <p:nvPicPr>
          <p:cNvPr id="5122" name="Picture 2" descr="Image of Transition Assistance to Community Living Environment Questionnaire Home Management worksheet&#10;&#10;Do housework, such as cleaning or laundry?&#10;Do errands, such as grocery shopping?&#10;Open jars or similar containers?&#10;Open doors and cupboards?&#10;Hold a pen or pencil?&#10;Write legibly?&#10;Assist with care of other people, such as family members?&#10;Operate a fan, thermostat, or air conditioning?&#10;Use a remote control, such as for the television?&#10;Participate in recreational activities, such as playing games or reading?&#10;Manage your bills?&#10;Use a home computer for shopping, banking, etc.?&#10;" title="Image of Transition Assistance to Community Living Environment Questionnaire Home Management worksh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305800" cy="5643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685800" y="6324600"/>
            <a:ext cx="8153400" cy="461665"/>
          </a:xfrm>
          <a:prstGeom prst="rect">
            <a:avLst/>
          </a:prstGeom>
          <a:noFill/>
        </p:spPr>
        <p:txBody>
          <a:bodyPr wrap="square" rtlCol="0">
            <a:spAutoFit/>
          </a:bodyPr>
          <a:lstStyle/>
          <a:p>
            <a:r>
              <a:rPr lang="en-US" sz="1200" b="0" dirty="0" err="1" smtClean="0"/>
              <a:t>MassMATCH</a:t>
            </a:r>
            <a:r>
              <a:rPr lang="en-US" sz="1200" b="0" dirty="0" smtClean="0"/>
              <a:t>. </a:t>
            </a:r>
            <a:r>
              <a:rPr lang="en-US" sz="1200" b="0" dirty="0"/>
              <a:t>(2008). </a:t>
            </a:r>
            <a:r>
              <a:rPr lang="en-US" sz="1200" b="0" i="1" dirty="0"/>
              <a:t>Transition Assistance to Community Living Environment </a:t>
            </a:r>
            <a:r>
              <a:rPr lang="en-US" sz="1200" b="0" i="1" dirty="0" smtClean="0"/>
              <a:t>Questionnaire</a:t>
            </a:r>
            <a:r>
              <a:rPr lang="en-US" sz="1200" b="0" dirty="0" smtClean="0"/>
              <a:t>.  </a:t>
            </a:r>
            <a:r>
              <a:rPr lang="en-US" sz="1200" b="0" dirty="0" err="1" smtClean="0"/>
              <a:t>Retreived</a:t>
            </a:r>
            <a:r>
              <a:rPr lang="en-US" sz="1200" b="0" dirty="0"/>
              <a:t> 6/2/2017 from </a:t>
            </a:r>
            <a:r>
              <a:rPr lang="en-US" sz="1200" b="0" dirty="0">
                <a:hlinkClick r:id="rId3"/>
              </a:rPr>
              <a:t>http://</a:t>
            </a:r>
            <a:r>
              <a:rPr lang="en-US" sz="1200" b="0" dirty="0" smtClean="0">
                <a:hlinkClick r:id="rId3"/>
              </a:rPr>
              <a:t>www.massmatch.org/aboutus/publications_videos.php#TACLE_Materials</a:t>
            </a:r>
            <a:r>
              <a:rPr lang="en-US" sz="1200" b="0" dirty="0" smtClean="0"/>
              <a:t> </a:t>
            </a:r>
            <a:endParaRPr lang="en-US" sz="1200" b="0" dirty="0"/>
          </a:p>
        </p:txBody>
      </p:sp>
    </p:spTree>
    <p:extLst>
      <p:ext uri="{BB962C8B-B14F-4D97-AF65-F5344CB8AC3E}">
        <p14:creationId xmlns:p14="http://schemas.microsoft.com/office/powerpoint/2010/main" val="107701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609600"/>
          </a:xfrm>
        </p:spPr>
        <p:txBody>
          <a:bodyPr/>
          <a:lstStyle/>
          <a:p>
            <a:r>
              <a:rPr lang="en-US" dirty="0" smtClean="0"/>
              <a:t>TACLE: Communication</a:t>
            </a:r>
            <a:endParaRPr lang="en-US" dirty="0"/>
          </a:p>
        </p:txBody>
      </p:sp>
      <p:sp>
        <p:nvSpPr>
          <p:cNvPr id="5" name="TextBox 4"/>
          <p:cNvSpPr txBox="1"/>
          <p:nvPr/>
        </p:nvSpPr>
        <p:spPr>
          <a:xfrm>
            <a:off x="685800" y="6324600"/>
            <a:ext cx="8153400" cy="461665"/>
          </a:xfrm>
          <a:prstGeom prst="rect">
            <a:avLst/>
          </a:prstGeom>
          <a:noFill/>
        </p:spPr>
        <p:txBody>
          <a:bodyPr wrap="square" rtlCol="0">
            <a:spAutoFit/>
          </a:bodyPr>
          <a:lstStyle/>
          <a:p>
            <a:r>
              <a:rPr lang="en-US" sz="1200" b="0" dirty="0" err="1" smtClean="0"/>
              <a:t>MassMATCH</a:t>
            </a:r>
            <a:r>
              <a:rPr lang="en-US" sz="1200" b="0" dirty="0" smtClean="0"/>
              <a:t>. </a:t>
            </a:r>
            <a:r>
              <a:rPr lang="en-US" sz="1200" b="0" dirty="0"/>
              <a:t>(2008). </a:t>
            </a:r>
            <a:r>
              <a:rPr lang="en-US" sz="1200" b="0" i="1" dirty="0"/>
              <a:t>Transition Assistance to Community Living Environment </a:t>
            </a:r>
            <a:r>
              <a:rPr lang="en-US" sz="1200" b="0" i="1" dirty="0" smtClean="0"/>
              <a:t>Questionnaire</a:t>
            </a:r>
            <a:r>
              <a:rPr lang="en-US" sz="1200" b="0" dirty="0" smtClean="0"/>
              <a:t>.  </a:t>
            </a:r>
            <a:r>
              <a:rPr lang="en-US" sz="1200" b="0" dirty="0" err="1" smtClean="0"/>
              <a:t>Retreived</a:t>
            </a:r>
            <a:r>
              <a:rPr lang="en-US" sz="1200" b="0" dirty="0"/>
              <a:t> 6/2/2017 from </a:t>
            </a:r>
            <a:r>
              <a:rPr lang="en-US" sz="1200" b="0" dirty="0">
                <a:hlinkClick r:id="rId2"/>
              </a:rPr>
              <a:t>http://</a:t>
            </a:r>
            <a:r>
              <a:rPr lang="en-US" sz="1200" b="0" dirty="0" smtClean="0">
                <a:hlinkClick r:id="rId2"/>
              </a:rPr>
              <a:t>www.massmatch.org/aboutus/publications_videos.php#TACLE_Materials</a:t>
            </a:r>
            <a:r>
              <a:rPr lang="en-US" sz="1200" b="0" dirty="0" smtClean="0"/>
              <a:t> </a:t>
            </a:r>
            <a:endParaRPr lang="en-US" sz="1200" b="0" dirty="0"/>
          </a:p>
        </p:txBody>
      </p:sp>
      <p:pic>
        <p:nvPicPr>
          <p:cNvPr id="6146" name="Picture 2" descr="Image of Transition Assistance to Community Living Environment Questionnaire Communication worksheet&#10;&#10;Are you able to…&#10;Hear what is said to you during a conversation? &#10;Read the text in the newspaper or in a book? &#10;See the buttons on the telephone? &#10;Dial a telephone/cell phone?&#10;Communicate with friends and family?&#10;Comprehend conversation that is going on around you?&#10;Verbally express yourself in conversations (to make requests)?&#10;Legibly write or type your thoughts? &#10;Use a computer to communicate with family or friends, including email?&#10;Read the text on a computer screen?&#10;" title="Image of Transition Assistance to Community Living Environment Questionnaire Communication worksh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836" y="653958"/>
            <a:ext cx="8214480" cy="56706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5631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dirty="0" smtClean="0"/>
              <a:t>Defining Assistive Technology: </a:t>
            </a:r>
            <a:br>
              <a:rPr lang="en-US" dirty="0" smtClean="0"/>
            </a:br>
            <a:r>
              <a:rPr lang="en-US" dirty="0" smtClean="0"/>
              <a:t>Federal Definition of AT</a:t>
            </a:r>
          </a:p>
        </p:txBody>
      </p:sp>
      <p:sp>
        <p:nvSpPr>
          <p:cNvPr id="18435" name="Rectangle 3"/>
          <p:cNvSpPr>
            <a:spLocks noGrp="1" noChangeArrowheads="1"/>
          </p:cNvSpPr>
          <p:nvPr>
            <p:ph sz="quarter" idx="1"/>
          </p:nvPr>
        </p:nvSpPr>
        <p:spPr>
          <a:xfrm>
            <a:off x="457200" y="1676400"/>
            <a:ext cx="8229600" cy="4480560"/>
          </a:xfrm>
        </p:spPr>
        <p:txBody>
          <a:bodyPr>
            <a:normAutofit/>
          </a:bodyPr>
          <a:lstStyle/>
          <a:p>
            <a:pPr marL="274320" lvl="1" indent="0">
              <a:buNone/>
            </a:pPr>
            <a:r>
              <a:rPr lang="en-US" altLang="en-US" sz="2800" dirty="0" smtClean="0"/>
              <a:t>“any item, piece of equipment, or product systems, whether acquired commercially off the shelf, modified, or customized, that is used to </a:t>
            </a:r>
            <a:br>
              <a:rPr lang="en-US" altLang="en-US" sz="2800" dirty="0" smtClean="0"/>
            </a:br>
            <a:r>
              <a:rPr lang="en-US" altLang="en-US" sz="2800" dirty="0" smtClean="0"/>
              <a:t>increase, maintain, or improve </a:t>
            </a:r>
            <a:br>
              <a:rPr lang="en-US" altLang="en-US" sz="2800" dirty="0" smtClean="0"/>
            </a:br>
            <a:r>
              <a:rPr lang="en-US" altLang="en-US" sz="2800" dirty="0" smtClean="0"/>
              <a:t>functional capabilities of </a:t>
            </a:r>
            <a:br>
              <a:rPr lang="en-US" altLang="en-US" sz="2800" dirty="0" smtClean="0"/>
            </a:br>
            <a:r>
              <a:rPr lang="en-US" altLang="en-US" sz="2800" dirty="0" smtClean="0"/>
              <a:t>individuals with disabilities”</a:t>
            </a:r>
          </a:p>
        </p:txBody>
      </p:sp>
      <p:sp>
        <p:nvSpPr>
          <p:cNvPr id="18436" name="TextBox 4"/>
          <p:cNvSpPr txBox="1">
            <a:spLocks noChangeArrowheads="1"/>
          </p:cNvSpPr>
          <p:nvPr/>
        </p:nvSpPr>
        <p:spPr bwMode="auto">
          <a:xfrm>
            <a:off x="830055" y="5715000"/>
            <a:ext cx="762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r>
              <a:rPr lang="en-US" altLang="en-US" sz="1400" b="0" dirty="0">
                <a:latin typeface="Gill Sans MT" pitchFamily="34" charset="0"/>
              </a:rPr>
              <a:t>The US technology-related assistance for individuals with disabilities act of 1988, Section 3.1. Public Law 100-407, August 9, 1988 (renewed in 1998 and 2004) - </a:t>
            </a:r>
            <a:r>
              <a:rPr lang="en-US" altLang="en-US" sz="1400" b="0" dirty="0">
                <a:latin typeface="Gill Sans MT" pitchFamily="34" charset="0"/>
                <a:hlinkClick r:id="rId2" tooltip="Lonk opens in a new window"/>
              </a:rPr>
              <a:t>http://section508.gov/docs/AT1998.html#3</a:t>
            </a:r>
            <a:endParaRPr lang="en-US" altLang="en-US" sz="1400" b="0" dirty="0">
              <a:latin typeface="Gill Sans MT" pitchFamily="34" charset="0"/>
            </a:endParaRPr>
          </a:p>
        </p:txBody>
      </p:sp>
      <p:pic>
        <p:nvPicPr>
          <p:cNvPr id="18437" name="Picture 5" descr="Photo of the US Capitol Building, Washington DC" title="Photo of the US Capitol Building, Washington D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3475" y="3200400"/>
            <a:ext cx="2203450" cy="2111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24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609600"/>
          </a:xfrm>
        </p:spPr>
        <p:txBody>
          <a:bodyPr/>
          <a:lstStyle/>
          <a:p>
            <a:r>
              <a:rPr lang="en-US" dirty="0" smtClean="0"/>
              <a:t>TACLE: Community Involvement/Leisure</a:t>
            </a:r>
            <a:endParaRPr lang="en-US" dirty="0"/>
          </a:p>
        </p:txBody>
      </p:sp>
      <p:sp>
        <p:nvSpPr>
          <p:cNvPr id="5" name="TextBox 4"/>
          <p:cNvSpPr txBox="1"/>
          <p:nvPr/>
        </p:nvSpPr>
        <p:spPr>
          <a:xfrm>
            <a:off x="685800" y="6324600"/>
            <a:ext cx="8153400" cy="461665"/>
          </a:xfrm>
          <a:prstGeom prst="rect">
            <a:avLst/>
          </a:prstGeom>
          <a:noFill/>
        </p:spPr>
        <p:txBody>
          <a:bodyPr wrap="square" rtlCol="0">
            <a:spAutoFit/>
          </a:bodyPr>
          <a:lstStyle/>
          <a:p>
            <a:r>
              <a:rPr lang="en-US" sz="1200" b="0" dirty="0" err="1" smtClean="0"/>
              <a:t>MassMATCH</a:t>
            </a:r>
            <a:r>
              <a:rPr lang="en-US" sz="1200" b="0" dirty="0" smtClean="0"/>
              <a:t>. </a:t>
            </a:r>
            <a:r>
              <a:rPr lang="en-US" sz="1200" b="0" dirty="0"/>
              <a:t>(2008). </a:t>
            </a:r>
            <a:r>
              <a:rPr lang="en-US" sz="1200" b="0" i="1" dirty="0"/>
              <a:t>Transition Assistance to Community Living Environment </a:t>
            </a:r>
            <a:r>
              <a:rPr lang="en-US" sz="1200" b="0" i="1" dirty="0" smtClean="0"/>
              <a:t>Questionnaire</a:t>
            </a:r>
            <a:r>
              <a:rPr lang="en-US" sz="1200" b="0" dirty="0" smtClean="0"/>
              <a:t>.  </a:t>
            </a:r>
            <a:r>
              <a:rPr lang="en-US" sz="1200" b="0" dirty="0" err="1" smtClean="0"/>
              <a:t>Retreived</a:t>
            </a:r>
            <a:r>
              <a:rPr lang="en-US" sz="1200" b="0" dirty="0"/>
              <a:t> 6/2/2017 from </a:t>
            </a:r>
            <a:r>
              <a:rPr lang="en-US" sz="1200" b="0" dirty="0">
                <a:hlinkClick r:id="rId2"/>
              </a:rPr>
              <a:t>http://</a:t>
            </a:r>
            <a:r>
              <a:rPr lang="en-US" sz="1200" b="0" dirty="0" smtClean="0">
                <a:hlinkClick r:id="rId2"/>
              </a:rPr>
              <a:t>www.massmatch.org/aboutus/publications_videos.php#TACLE_Materials</a:t>
            </a:r>
            <a:r>
              <a:rPr lang="en-US" sz="1200" b="0" dirty="0" smtClean="0"/>
              <a:t> </a:t>
            </a:r>
            <a:endParaRPr lang="en-US" sz="1200" b="0" dirty="0"/>
          </a:p>
        </p:txBody>
      </p:sp>
      <p:pic>
        <p:nvPicPr>
          <p:cNvPr id="7170" name="Picture 2" descr="Image of Transition Assistance to Community Living Environment Questionnaire Community Involvement / Leisure worksheet&#10;&#10;Are you able to…&#10;Participate in community activities, such as religious services, social activities, volunteer work or employment?&#10;Get in and out of your residence?&#10;Transfer in/out of a vehicle?&#10;Drive a car?&#10;Use public transportation?&#10;Schedule paratransit appointments?&#10;Participate in your favorite hobbies?&#10;Visit your favorite community locations (i.e. parks, museums)?&#10;" title="Image of Transition Assistance to Community Living Environment Questionnaire Community Involvement / Leisure worksh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799"/>
            <a:ext cx="8534400" cy="5413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511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TACLE Tool</a:t>
            </a:r>
            <a:endParaRPr lang="en-US" dirty="0"/>
          </a:p>
        </p:txBody>
      </p:sp>
      <p:sp>
        <p:nvSpPr>
          <p:cNvPr id="3" name="Text Placeholder 2"/>
          <p:cNvSpPr>
            <a:spLocks noGrp="1"/>
          </p:cNvSpPr>
          <p:nvPr>
            <p:ph type="body" idx="1"/>
          </p:nvPr>
        </p:nvSpPr>
        <p:spPr/>
        <p:txBody>
          <a:bodyPr/>
          <a:lstStyle/>
          <a:p>
            <a:r>
              <a:rPr lang="en-US" dirty="0"/>
              <a:t>Advanced Training:</a:t>
            </a:r>
            <a:br>
              <a:rPr lang="en-US" dirty="0"/>
            </a:br>
            <a:r>
              <a:rPr lang="en-US" dirty="0"/>
              <a:t>AT for ADRC Members and Community Partners</a:t>
            </a:r>
          </a:p>
          <a:p>
            <a:endParaRPr lang="en-US" dirty="0"/>
          </a:p>
        </p:txBody>
      </p:sp>
    </p:spTree>
    <p:extLst>
      <p:ext uri="{BB962C8B-B14F-4D97-AF65-F5344CB8AC3E}">
        <p14:creationId xmlns:p14="http://schemas.microsoft.com/office/powerpoint/2010/main" val="38452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Considering the </a:t>
            </a:r>
            <a:r>
              <a:rPr lang="en-US" dirty="0" smtClean="0"/>
              <a:t>consumer</a:t>
            </a:r>
            <a:endParaRPr lang="en-US" dirty="0"/>
          </a:p>
        </p:txBody>
      </p:sp>
      <p:sp>
        <p:nvSpPr>
          <p:cNvPr id="3" name="Content Placeholder 2"/>
          <p:cNvSpPr>
            <a:spLocks noGrp="1"/>
          </p:cNvSpPr>
          <p:nvPr>
            <p:ph sz="quarter" idx="1"/>
          </p:nvPr>
        </p:nvSpPr>
        <p:spPr/>
        <p:txBody>
          <a:bodyPr/>
          <a:lstStyle/>
          <a:p>
            <a:r>
              <a:rPr lang="en-US" dirty="0" smtClean="0"/>
              <a:t>Please complete the</a:t>
            </a:r>
            <a:br>
              <a:rPr lang="en-US" dirty="0" smtClean="0"/>
            </a:br>
            <a:r>
              <a:rPr lang="en-US" i="1" dirty="0" smtClean="0"/>
              <a:t>Client Case Study Worksheet</a:t>
            </a:r>
          </a:p>
          <a:p>
            <a:r>
              <a:rPr lang="en-US" dirty="0" smtClean="0"/>
              <a:t>We will use this worksheet to </a:t>
            </a:r>
            <a:br>
              <a:rPr lang="en-US" dirty="0" smtClean="0"/>
            </a:br>
            <a:r>
              <a:rPr lang="en-US" dirty="0" smtClean="0"/>
              <a:t>complete the TACLE </a:t>
            </a:r>
            <a:br>
              <a:rPr lang="en-US" dirty="0" smtClean="0"/>
            </a:br>
            <a:r>
              <a:rPr lang="en-US" dirty="0" smtClean="0"/>
              <a:t>Instrument in small groups</a:t>
            </a:r>
            <a:br>
              <a:rPr lang="en-US" dirty="0" smtClean="0"/>
            </a:br>
            <a:r>
              <a:rPr lang="en-US" dirty="0" smtClean="0"/>
              <a:t>after lunch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0516" y="1371600"/>
            <a:ext cx="3127808" cy="37766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57868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Completing the TACLE</a:t>
            </a:r>
            <a:endParaRPr lang="en-US" dirty="0"/>
          </a:p>
        </p:txBody>
      </p:sp>
      <p:sp>
        <p:nvSpPr>
          <p:cNvPr id="3" name="Content Placeholder 2"/>
          <p:cNvSpPr>
            <a:spLocks noGrp="1"/>
          </p:cNvSpPr>
          <p:nvPr>
            <p:ph sz="quarter" idx="1"/>
          </p:nvPr>
        </p:nvSpPr>
        <p:spPr/>
        <p:txBody>
          <a:bodyPr/>
          <a:lstStyle/>
          <a:p>
            <a:r>
              <a:rPr lang="en-US" dirty="0" smtClean="0"/>
              <a:t>In your group of 3-4 participants, please collaborate with a group member to </a:t>
            </a:r>
            <a:r>
              <a:rPr lang="en-US" dirty="0" smtClean="0"/>
              <a:t>use the </a:t>
            </a:r>
            <a:r>
              <a:rPr lang="en-US" dirty="0" smtClean="0"/>
              <a:t>TACLE </a:t>
            </a:r>
            <a:r>
              <a:rPr lang="en-US" dirty="0" smtClean="0"/>
              <a:t>tool with  </a:t>
            </a:r>
            <a:r>
              <a:rPr lang="en-US" dirty="0" smtClean="0"/>
              <a:t>another group member role playing their </a:t>
            </a:r>
            <a:r>
              <a:rPr lang="en-US" dirty="0" smtClean="0"/>
              <a:t>consumer</a:t>
            </a:r>
            <a:endParaRPr lang="en-US" dirty="0" smtClean="0"/>
          </a:p>
          <a:p>
            <a:r>
              <a:rPr lang="en-US" dirty="0" smtClean="0"/>
              <a:t>We will have an opportunity to share and discuss results.</a:t>
            </a:r>
          </a:p>
          <a:p>
            <a:r>
              <a:rPr lang="en-US" dirty="0" smtClean="0"/>
              <a:t>Refer to the TACLE Supplement for specific suggestions for Assistive Technology considerations, or consider a device from your own experience</a:t>
            </a:r>
            <a:endParaRPr lang="en-US" dirty="0"/>
          </a:p>
        </p:txBody>
      </p:sp>
    </p:spTree>
    <p:extLst>
      <p:ext uri="{BB962C8B-B14F-4D97-AF65-F5344CB8AC3E}">
        <p14:creationId xmlns:p14="http://schemas.microsoft.com/office/powerpoint/2010/main" val="2661049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a:xfrm>
            <a:off x="304800" y="76200"/>
            <a:ext cx="6096000" cy="1143000"/>
          </a:xfrm>
        </p:spPr>
        <p:txBody>
          <a:bodyPr/>
          <a:lstStyle/>
          <a:p>
            <a:r>
              <a:rPr lang="en-US" dirty="0" smtClean="0"/>
              <a:t>For More Information</a:t>
            </a:r>
          </a:p>
        </p:txBody>
      </p:sp>
      <p:sp>
        <p:nvSpPr>
          <p:cNvPr id="131075" name="Rectangle 3"/>
          <p:cNvSpPr>
            <a:spLocks noGrp="1" noChangeArrowheads="1"/>
          </p:cNvSpPr>
          <p:nvPr>
            <p:ph type="body" sz="half" idx="1"/>
          </p:nvPr>
        </p:nvSpPr>
        <p:spPr>
          <a:xfrm>
            <a:off x="304800" y="1371600"/>
            <a:ext cx="4419600" cy="4114800"/>
          </a:xfrm>
        </p:spPr>
        <p:txBody>
          <a:bodyPr>
            <a:normAutofit/>
          </a:bodyPr>
          <a:lstStyle/>
          <a:p>
            <a:pPr>
              <a:spcBef>
                <a:spcPts val="1800"/>
              </a:spcBef>
            </a:pPr>
            <a:r>
              <a:rPr lang="en-US" dirty="0" smtClean="0"/>
              <a:t>Visit: </a:t>
            </a:r>
            <a:r>
              <a:rPr lang="en-US" dirty="0" smtClean="0">
                <a:hlinkClick r:id="rId3"/>
              </a:rPr>
              <a:t>massmatch.org</a:t>
            </a:r>
            <a:r>
              <a:rPr lang="en-US" dirty="0" smtClean="0"/>
              <a:t> </a:t>
            </a:r>
          </a:p>
          <a:p>
            <a:pPr>
              <a:spcBef>
                <a:spcPts val="1800"/>
              </a:spcBef>
            </a:pPr>
            <a:r>
              <a:rPr lang="en-US" dirty="0" smtClean="0"/>
              <a:t>Call: 877-508-3974</a:t>
            </a:r>
          </a:p>
          <a:p>
            <a:pPr>
              <a:spcBef>
                <a:spcPts val="1800"/>
              </a:spcBef>
            </a:pPr>
            <a:r>
              <a:rPr lang="en-US" dirty="0" smtClean="0"/>
              <a:t>Write: </a:t>
            </a:r>
            <a:r>
              <a:rPr lang="en-US" u="sng" dirty="0" smtClean="0">
                <a:hlinkClick r:id="rId4"/>
              </a:rPr>
              <a:t>info@massmatch.org</a:t>
            </a:r>
            <a:endParaRPr lang="en-US" u="sng" dirty="0" smtClean="0"/>
          </a:p>
          <a:p>
            <a:endParaRPr lang="en-US" u="sng" dirty="0" smtClean="0"/>
          </a:p>
          <a:p>
            <a:endParaRPr lang="en-US" u="sng" dirty="0"/>
          </a:p>
          <a:p>
            <a:pPr marL="0" indent="0">
              <a:buNone/>
            </a:pPr>
            <a:r>
              <a:rPr lang="en-US" sz="3200" dirty="0" smtClean="0"/>
              <a:t>Thank you for </a:t>
            </a:r>
            <a:br>
              <a:rPr lang="en-US" sz="3200" dirty="0" smtClean="0"/>
            </a:br>
            <a:r>
              <a:rPr lang="en-US" sz="3200" dirty="0" smtClean="0"/>
              <a:t>joining us today!</a:t>
            </a:r>
          </a:p>
        </p:txBody>
      </p:sp>
      <p:pic>
        <p:nvPicPr>
          <p:cNvPr id="12" name="Picture 11" descr="MassMATCH logo: Features an line outline of the state of Massachusetts wiht the following words: MassMATCHL Massachusetts’ initiative to Maximize Assistive Technology (AT) in Consumers’ Hands. massmatch.org" title="MassMATCH MassMATCH logo: Massachusetts’ initiative to Maximize Assistive Technology (AT) in Consumers’ Hands"/>
          <p:cNvPicPr>
            <a:picLocks noChangeAspect="1"/>
          </p:cNvPicPr>
          <p:nvPr/>
        </p:nvPicPr>
        <p:blipFill>
          <a:blip r:embed="rId5"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5181600" y="1295400"/>
            <a:ext cx="3413760" cy="2133600"/>
          </a:xfrm>
          <a:prstGeom prst="rect">
            <a:avLst/>
          </a:prstGeom>
        </p:spPr>
      </p:pic>
      <p:pic>
        <p:nvPicPr>
          <p:cNvPr id="7" name="Picture 2" descr="Image of the Masachussetts State Seal: Massachuseettensis Sigillum Republicae" title="Massachusetts State Seal"/>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257800" y="3886200"/>
            <a:ext cx="1981200" cy="2028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dirty="0" smtClean="0"/>
              <a:t>Defining Assistive Technology: </a:t>
            </a:r>
          </a:p>
        </p:txBody>
      </p:sp>
      <p:pic>
        <p:nvPicPr>
          <p:cNvPr id="7" name="Picture 2" descr="Photo of AT Devices: Amazon Echo" title="Photo of AT Devices: Amazon Ech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68309" y="3379336"/>
            <a:ext cx="1393227" cy="286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Photo of Assistive technology device: Rocker knife" title="Photo of Assistive technology device: Rocker knif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5143398"/>
            <a:ext cx="1236258" cy="12362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Photo of Assistive technology device: Hands free can opener" title="Photo of Assistive technology device: Hands free can opener">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10400" y="362829"/>
            <a:ext cx="2276475" cy="2276475"/>
          </a:xfrm>
          <a:prstGeom prst="rect">
            <a:avLst/>
          </a:prstGeom>
          <a:noFill/>
          <a:ln w="9525">
            <a:noFill/>
            <a:miter lim="800000"/>
            <a:headEnd/>
            <a:tailEnd/>
          </a:ln>
        </p:spPr>
      </p:pic>
      <p:pic>
        <p:nvPicPr>
          <p:cNvPr id="10" name="Picture 4" descr="Photo of AT device: Apple iPod touch with Personal Digital Assistant featrues" title="Photo of AT device: Apple iPod touch with Personal Digital Assistant featrue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89050" y="1610604"/>
            <a:ext cx="1454150" cy="2057400"/>
          </a:xfrm>
          <a:prstGeom prst="rect">
            <a:avLst/>
          </a:prstGeom>
          <a:noFill/>
          <a:ln w="9525">
            <a:noFill/>
            <a:miter lim="800000"/>
            <a:headEnd/>
            <a:tailEnd/>
          </a:ln>
        </p:spPr>
      </p:pic>
      <p:pic>
        <p:nvPicPr>
          <p:cNvPr id="12" name="Picture 4" descr="Image of tile devcie for locating keys, wallets and other personal items." title="Tile devic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743200" y="1371600"/>
            <a:ext cx="23812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IMage of Ring Wifi enabled Smart Doorbell" title="Ring Wifi enabled Smart Doorbell"/>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096000" y="3963711"/>
            <a:ext cx="2967949" cy="1994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2" descr="Photo of AT: High contrast yellow on black keyboatrd" title="Photo of AT: High contrast yellow on black keyboatrd"/>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57800" y="1139503"/>
            <a:ext cx="2795022" cy="2795022"/>
          </a:xfrm>
          <a:prstGeom prst="rect">
            <a:avLst/>
          </a:prstGeom>
          <a:noFill/>
          <a:ln w="9525">
            <a:noFill/>
            <a:miter lim="800000"/>
            <a:headEnd/>
            <a:tailEnd/>
          </a:ln>
        </p:spPr>
      </p:pic>
      <p:pic>
        <p:nvPicPr>
          <p:cNvPr id="15" name="Picture 7" descr="Photos of AT devices: Person using speech recognition on a laptop with a headset mic" title="Photos of AT devices: Person using speech recognition on a laptop with a headset mic"/>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2562245" y="3487836"/>
            <a:ext cx="1371600" cy="15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Photo of AT device: Visual timer" title="Photo of AT device: Visual timer"/>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35574" y="4961129"/>
            <a:ext cx="1852664" cy="183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descr="Photo of AT device: Agmentative Communication app on a tablet" title="Photo of AT device: Agmentative Communication app on a tablet"/>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7808" y="3389263"/>
            <a:ext cx="2245659" cy="1754135"/>
          </a:xfrm>
          <a:prstGeom prst="rect">
            <a:avLst/>
          </a:prstGeom>
          <a:noFill/>
          <a:ln w="9525">
            <a:noFill/>
            <a:miter lim="800000"/>
            <a:headEnd/>
            <a:tailEnd/>
          </a:ln>
        </p:spPr>
      </p:pic>
    </p:spTree>
    <p:extLst>
      <p:ext uri="{BB962C8B-B14F-4D97-AF65-F5344CB8AC3E}">
        <p14:creationId xmlns:p14="http://schemas.microsoft.com/office/powerpoint/2010/main" val="48167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Maude: Mother and Grandmother</a:t>
            </a:r>
            <a:endParaRPr lang="en-US" dirty="0"/>
          </a:p>
        </p:txBody>
      </p:sp>
      <p:sp>
        <p:nvSpPr>
          <p:cNvPr id="3" name="Content Placeholder 2"/>
          <p:cNvSpPr>
            <a:spLocks noGrp="1"/>
          </p:cNvSpPr>
          <p:nvPr>
            <p:ph sz="quarter" idx="1"/>
          </p:nvPr>
        </p:nvSpPr>
        <p:spPr/>
        <p:txBody>
          <a:bodyPr>
            <a:normAutofit/>
          </a:bodyPr>
          <a:lstStyle/>
          <a:p>
            <a:pPr>
              <a:spcBef>
                <a:spcPct val="0"/>
              </a:spcBef>
            </a:pPr>
            <a:r>
              <a:rPr lang="en-US" altLang="en-US" dirty="0"/>
              <a:t>Maude is a mother and grandmother </a:t>
            </a:r>
            <a:r>
              <a:rPr lang="en-US" altLang="en-US" b="1" dirty="0" smtClean="0"/>
              <a:t>living </a:t>
            </a:r>
            <a:br>
              <a:rPr lang="en-US" altLang="en-US" b="1" dirty="0" smtClean="0"/>
            </a:br>
            <a:r>
              <a:rPr lang="en-US" altLang="en-US" b="1" dirty="0" smtClean="0"/>
              <a:t>with adult son</a:t>
            </a:r>
            <a:r>
              <a:rPr lang="en-US" altLang="en-US" dirty="0" smtClean="0"/>
              <a:t> in a 1-level home</a:t>
            </a:r>
          </a:p>
          <a:p>
            <a:pPr>
              <a:spcBef>
                <a:spcPct val="0"/>
              </a:spcBef>
            </a:pPr>
            <a:r>
              <a:rPr lang="en-US" altLang="en-US" dirty="0" smtClean="0"/>
              <a:t>Experiences </a:t>
            </a:r>
            <a:r>
              <a:rPr lang="en-US" altLang="en-US" b="1" dirty="0"/>
              <a:t>weakness in her dominant </a:t>
            </a:r>
            <a:r>
              <a:rPr lang="en-US" altLang="en-US" b="1" dirty="0" smtClean="0"/>
              <a:t/>
            </a:r>
            <a:br>
              <a:rPr lang="en-US" altLang="en-US" b="1" dirty="0" smtClean="0"/>
            </a:br>
            <a:r>
              <a:rPr lang="en-US" altLang="en-US" b="1" dirty="0" smtClean="0"/>
              <a:t>upper </a:t>
            </a:r>
            <a:r>
              <a:rPr lang="en-US" altLang="en-US" b="1" dirty="0"/>
              <a:t>extremity </a:t>
            </a:r>
            <a:r>
              <a:rPr lang="en-US" altLang="en-US" dirty="0"/>
              <a:t>from a stroke, and has </a:t>
            </a:r>
            <a:r>
              <a:rPr lang="en-US" altLang="en-US" dirty="0" smtClean="0"/>
              <a:t/>
            </a:r>
            <a:br>
              <a:rPr lang="en-US" altLang="en-US" dirty="0" smtClean="0"/>
            </a:br>
            <a:r>
              <a:rPr lang="en-US" altLang="en-US" b="1" dirty="0" smtClean="0"/>
              <a:t>joint </a:t>
            </a:r>
            <a:r>
              <a:rPr lang="en-US" altLang="en-US" b="1" dirty="0"/>
              <a:t>pain</a:t>
            </a:r>
            <a:r>
              <a:rPr lang="en-US" altLang="en-US" dirty="0"/>
              <a:t> from arthritis.  </a:t>
            </a:r>
            <a:endParaRPr lang="en-US" altLang="en-US" dirty="0" smtClean="0"/>
          </a:p>
          <a:p>
            <a:pPr>
              <a:spcBef>
                <a:spcPct val="0"/>
              </a:spcBef>
            </a:pPr>
            <a:r>
              <a:rPr lang="en-US" altLang="en-US" b="1" dirty="0" smtClean="0"/>
              <a:t>Food preparation tasks </a:t>
            </a:r>
            <a:r>
              <a:rPr lang="en-US" altLang="en-US" dirty="0" smtClean="0"/>
              <a:t>are very challenging for her.  She has specific </a:t>
            </a:r>
            <a:r>
              <a:rPr lang="en-US" altLang="en-US" b="1" dirty="0" smtClean="0"/>
              <a:t>health-related nutrition needs</a:t>
            </a:r>
            <a:r>
              <a:rPr lang="en-US" altLang="en-US" dirty="0" smtClean="0"/>
              <a:t>.</a:t>
            </a:r>
          </a:p>
          <a:p>
            <a:pPr>
              <a:spcBef>
                <a:spcPct val="0"/>
              </a:spcBef>
            </a:pPr>
            <a:r>
              <a:rPr lang="en-US" altLang="en-US" dirty="0" smtClean="0"/>
              <a:t>Maude has </a:t>
            </a:r>
            <a:r>
              <a:rPr lang="en-US" altLang="en-US" b="1" dirty="0" smtClean="0"/>
              <a:t>difficulty opening cans</a:t>
            </a:r>
            <a:r>
              <a:rPr lang="en-US" altLang="en-US" dirty="0" smtClean="0"/>
              <a:t>, </a:t>
            </a:r>
            <a:r>
              <a:rPr lang="en-US" altLang="en-US" b="1" dirty="0" smtClean="0"/>
              <a:t>slicing vegetables</a:t>
            </a:r>
            <a:r>
              <a:rPr lang="en-US" altLang="en-US" dirty="0" smtClean="0"/>
              <a:t>, and </a:t>
            </a:r>
            <a:r>
              <a:rPr lang="en-US" altLang="en-US" b="1" dirty="0" smtClean="0"/>
              <a:t>organizing the cooking task  </a:t>
            </a:r>
          </a:p>
          <a:p>
            <a:pPr>
              <a:spcBef>
                <a:spcPct val="0"/>
              </a:spcBef>
            </a:pPr>
            <a:endParaRPr lang="en-US" altLang="en-US" dirty="0"/>
          </a:p>
          <a:p>
            <a:pPr>
              <a:spcBef>
                <a:spcPct val="0"/>
              </a:spcBef>
            </a:pPr>
            <a:r>
              <a:rPr lang="en-US" altLang="en-US" dirty="0" smtClean="0"/>
              <a:t>What tools may Maude use?</a:t>
            </a:r>
            <a:endParaRPr lang="en-US" altLang="en-US" dirty="0"/>
          </a:p>
          <a:p>
            <a:pPr marL="0" indent="0">
              <a:buNone/>
            </a:pPr>
            <a:endParaRPr lang="en-US" dirty="0"/>
          </a:p>
        </p:txBody>
      </p:sp>
      <p:pic>
        <p:nvPicPr>
          <p:cNvPr id="4" name="Picture 3" descr="Photo of an older adult female " title="Photo of an older adult female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33400"/>
            <a:ext cx="1831975" cy="247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22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118"/>
          <p:cNvSpPr>
            <a:spLocks noGrp="1"/>
          </p:cNvSpPr>
          <p:nvPr>
            <p:ph type="title"/>
          </p:nvPr>
        </p:nvSpPr>
        <p:spPr/>
        <p:txBody>
          <a:bodyPr>
            <a:normAutofit fontScale="90000"/>
          </a:bodyPr>
          <a:lstStyle/>
          <a:p>
            <a:r>
              <a:rPr lang="en-US" altLang="en-US" dirty="0" smtClean="0">
                <a:sym typeface="Cambria" pitchFamily="18" charset="0"/>
              </a:rPr>
              <a:t>Applying the Human, Activity, </a:t>
            </a:r>
            <a:br>
              <a:rPr lang="en-US" altLang="en-US" dirty="0" smtClean="0">
                <a:sym typeface="Cambria" pitchFamily="18" charset="0"/>
              </a:rPr>
            </a:br>
            <a:r>
              <a:rPr lang="en-US" altLang="en-US" dirty="0" smtClean="0">
                <a:sym typeface="Cambria" pitchFamily="18" charset="0"/>
              </a:rPr>
              <a:t>and Assistive Technology Model</a:t>
            </a:r>
          </a:p>
        </p:txBody>
      </p:sp>
      <p:sp>
        <p:nvSpPr>
          <p:cNvPr id="9" name="Content Placeholder 8"/>
          <p:cNvSpPr>
            <a:spLocks noGrp="1"/>
          </p:cNvSpPr>
          <p:nvPr>
            <p:ph sz="quarter" idx="1"/>
          </p:nvPr>
        </p:nvSpPr>
        <p:spPr>
          <a:xfrm>
            <a:off x="457200" y="6023694"/>
            <a:ext cx="8458200" cy="453306"/>
          </a:xfrm>
        </p:spPr>
        <p:txBody>
          <a:bodyPr>
            <a:normAutofit fontScale="77500" lnSpcReduction="20000"/>
          </a:bodyPr>
          <a:lstStyle/>
          <a:p>
            <a:pPr marL="0" indent="0">
              <a:buNone/>
            </a:pPr>
            <a:r>
              <a:rPr lang="en-US" dirty="0" smtClean="0"/>
              <a:t>Assistive technology must match the person, the activity and the context</a:t>
            </a:r>
            <a:endParaRPr lang="en-US" dirty="0"/>
          </a:p>
        </p:txBody>
      </p:sp>
      <p:pic>
        <p:nvPicPr>
          <p:cNvPr id="38916" name="Shape 120" descr="A line drawing visual representation of the The Human Activity Assistive Technology model.  It represents portions of a sphere labeled as Human, Activity and Asssistive Technology, sitting on a base of Context.  It suggests that assistive technology must match the human and the activity, and the human, activity adn assistive technology may be influenced by context." title="The Human Activity Assistive Technology model"/>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5450" y="2076450"/>
            <a:ext cx="329565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Photo of an older adult female " title="Photo of an older adult female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71599" y="3616800"/>
            <a:ext cx="15271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descr="Photo of a plated spaghetti and meatballs meal" title="Photo of a plated spaghetti and meatballs meal"/>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96000" y="1752600"/>
            <a:ext cx="2398059" cy="15806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36575" y="6451600"/>
            <a:ext cx="8153400" cy="277812"/>
          </a:xfrm>
          <a:prstGeom prst="rect">
            <a:avLst/>
          </a:prstGeom>
        </p:spPr>
        <p:txBody>
          <a:bodyPr>
            <a:spAutoFit/>
          </a:bodyPr>
          <a:lstStyle/>
          <a:p>
            <a:pPr eaLnBrk="1" hangingPunct="1">
              <a:defRPr/>
            </a:pPr>
            <a:r>
              <a:rPr lang="en-US" sz="1200" b="0" dirty="0">
                <a:latin typeface="+mj-lt"/>
                <a:cs typeface="+mn-cs"/>
              </a:rPr>
              <a:t>Cook, A.M. &amp; </a:t>
            </a:r>
            <a:r>
              <a:rPr lang="en-US" sz="1200" b="0" dirty="0" err="1">
                <a:latin typeface="+mj-lt"/>
                <a:cs typeface="+mn-cs"/>
              </a:rPr>
              <a:t>Polgar</a:t>
            </a:r>
            <a:r>
              <a:rPr lang="en-US" sz="1200" b="0" dirty="0">
                <a:latin typeface="+mj-lt"/>
                <a:cs typeface="+mn-cs"/>
              </a:rPr>
              <a:t>, J. M. (2015). Cook &amp; Hussey’s Assistive Technologies: Principles &amp; Practice. 4</a:t>
            </a:r>
            <a:r>
              <a:rPr lang="en-US" sz="1200" b="0" baseline="30000" dirty="0">
                <a:latin typeface="+mj-lt"/>
                <a:cs typeface="+mn-cs"/>
              </a:rPr>
              <a:t>th</a:t>
            </a:r>
            <a:r>
              <a:rPr lang="en-US" sz="1200" b="0" dirty="0">
                <a:latin typeface="+mj-lt"/>
                <a:cs typeface="+mn-cs"/>
              </a:rPr>
              <a:t>  edition. St. Louis: Elsevier..</a:t>
            </a:r>
          </a:p>
        </p:txBody>
      </p:sp>
      <p:pic>
        <p:nvPicPr>
          <p:cNvPr id="1028" name="Picture 4" descr="http://www.drodd.com/images15/question-mark17.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67000" y="1365647"/>
            <a:ext cx="942975" cy="14216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to of a simple kitchen with some counter space, electric stove &amp; sink" title="photo of a simple kitchen with some counter space, electric stove &amp; sink"/>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282581" y="4656124"/>
            <a:ext cx="1626837" cy="126071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Photo of a large extended family" title="Photo of a large extended family"/>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29178" y="3886200"/>
            <a:ext cx="22098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314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2775" y="228600"/>
            <a:ext cx="8153400" cy="990600"/>
          </a:xfrm>
        </p:spPr>
        <p:txBody>
          <a:bodyPr/>
          <a:lstStyle/>
          <a:p>
            <a:pPr eaLnBrk="1" hangingPunct="1"/>
            <a:r>
              <a:rPr lang="en-US" altLang="en-US" smtClean="0"/>
              <a:t>HAAT: Human Factors</a:t>
            </a:r>
          </a:p>
        </p:txBody>
      </p:sp>
      <p:sp>
        <p:nvSpPr>
          <p:cNvPr id="21507" name="Rectangle 3"/>
          <p:cNvSpPr>
            <a:spLocks noGrp="1" noChangeArrowheads="1"/>
          </p:cNvSpPr>
          <p:nvPr>
            <p:ph sz="quarter" idx="1"/>
          </p:nvPr>
        </p:nvSpPr>
        <p:spPr>
          <a:xfrm>
            <a:off x="609600" y="1371600"/>
            <a:ext cx="7772400" cy="4495800"/>
          </a:xfrm>
        </p:spPr>
        <p:txBody>
          <a:bodyPr>
            <a:normAutofit fontScale="85000" lnSpcReduction="20000"/>
          </a:bodyPr>
          <a:lstStyle/>
          <a:p>
            <a:pPr marL="274320" indent="-274320" eaLnBrk="1" fontAlgn="auto" hangingPunct="1">
              <a:spcAft>
                <a:spcPts val="0"/>
              </a:spcAft>
              <a:buFont typeface="Wingdings 3"/>
              <a:buChar char=""/>
              <a:defRPr/>
            </a:pPr>
            <a:r>
              <a:rPr lang="en-US" sz="3200" b="1" dirty="0" smtClean="0">
                <a:latin typeface="+mj-lt"/>
              </a:rPr>
              <a:t>Physical factors</a:t>
            </a:r>
            <a:r>
              <a:rPr lang="en-US" sz="3200" dirty="0" smtClean="0">
                <a:latin typeface="+mj-lt"/>
              </a:rPr>
              <a:t>:</a:t>
            </a:r>
            <a:br>
              <a:rPr lang="en-US" sz="3200" dirty="0" smtClean="0">
                <a:latin typeface="+mj-lt"/>
              </a:rPr>
            </a:br>
            <a:r>
              <a:rPr lang="en-US" dirty="0" smtClean="0">
                <a:latin typeface="+mj-lt"/>
              </a:rPr>
              <a:t>Strength, range of motion, coordination, </a:t>
            </a:r>
            <a:br>
              <a:rPr lang="en-US" dirty="0" smtClean="0">
                <a:latin typeface="+mj-lt"/>
              </a:rPr>
            </a:br>
            <a:r>
              <a:rPr lang="en-US" dirty="0" smtClean="0">
                <a:latin typeface="+mj-lt"/>
              </a:rPr>
              <a:t>endurance . . .</a:t>
            </a:r>
            <a:br>
              <a:rPr lang="en-US" dirty="0" smtClean="0">
                <a:latin typeface="+mj-lt"/>
              </a:rPr>
            </a:br>
            <a:endParaRPr lang="en-US" dirty="0" smtClean="0">
              <a:latin typeface="+mj-lt"/>
            </a:endParaRPr>
          </a:p>
          <a:p>
            <a:pPr marL="274320" indent="-274320" eaLnBrk="1" fontAlgn="auto" hangingPunct="1">
              <a:spcAft>
                <a:spcPts val="0"/>
              </a:spcAft>
              <a:buFont typeface="Wingdings 3"/>
              <a:buChar char=""/>
              <a:defRPr/>
            </a:pPr>
            <a:r>
              <a:rPr lang="en-US" sz="3200" b="1" dirty="0" smtClean="0">
                <a:latin typeface="+mj-lt"/>
              </a:rPr>
              <a:t>Cognitive:</a:t>
            </a:r>
            <a:r>
              <a:rPr lang="en-US" sz="3200" dirty="0" smtClean="0">
                <a:latin typeface="+mj-lt"/>
              </a:rPr>
              <a:t/>
            </a:r>
            <a:br>
              <a:rPr lang="en-US" sz="3200" dirty="0" smtClean="0">
                <a:latin typeface="+mj-lt"/>
              </a:rPr>
            </a:br>
            <a:r>
              <a:rPr lang="en-US" dirty="0" smtClean="0">
                <a:latin typeface="+mj-lt"/>
              </a:rPr>
              <a:t>Memory, organization, problem solving</a:t>
            </a:r>
            <a:br>
              <a:rPr lang="en-US" dirty="0" smtClean="0">
                <a:latin typeface="+mj-lt"/>
              </a:rPr>
            </a:br>
            <a:r>
              <a:rPr lang="en-US" dirty="0" smtClean="0">
                <a:latin typeface="+mj-lt"/>
              </a:rPr>
              <a:t>attention to task, divided attention . . .</a:t>
            </a:r>
          </a:p>
          <a:p>
            <a:pPr marL="0" indent="0" eaLnBrk="1" fontAlgn="auto" hangingPunct="1">
              <a:spcAft>
                <a:spcPts val="0"/>
              </a:spcAft>
              <a:buNone/>
              <a:defRPr/>
            </a:pPr>
            <a:r>
              <a:rPr lang="en-US" dirty="0" smtClean="0">
                <a:latin typeface="+mj-lt"/>
              </a:rPr>
              <a:t> </a:t>
            </a:r>
            <a:endParaRPr lang="en-US" sz="3200" dirty="0" smtClean="0">
              <a:latin typeface="+mj-lt"/>
            </a:endParaRPr>
          </a:p>
          <a:p>
            <a:pPr marL="274320" indent="-274320" eaLnBrk="1" fontAlgn="auto" hangingPunct="1">
              <a:spcAft>
                <a:spcPts val="0"/>
              </a:spcAft>
              <a:buFont typeface="Wingdings 3"/>
              <a:buChar char=""/>
              <a:defRPr/>
            </a:pPr>
            <a:r>
              <a:rPr lang="en-US" sz="3200" b="1" dirty="0" smtClean="0">
                <a:latin typeface="+mj-lt"/>
              </a:rPr>
              <a:t>Sensory:</a:t>
            </a:r>
            <a:r>
              <a:rPr lang="en-US" sz="3200" dirty="0" smtClean="0">
                <a:latin typeface="+mj-lt"/>
              </a:rPr>
              <a:t/>
            </a:r>
            <a:br>
              <a:rPr lang="en-US" sz="3200" dirty="0" smtClean="0">
                <a:latin typeface="+mj-lt"/>
              </a:rPr>
            </a:br>
            <a:r>
              <a:rPr lang="en-US" dirty="0" smtClean="0">
                <a:latin typeface="+mj-lt"/>
              </a:rPr>
              <a:t>Vision, hearing, touch, sensory processing . . .</a:t>
            </a:r>
          </a:p>
          <a:p>
            <a:pPr marL="0" indent="0" eaLnBrk="1" fontAlgn="auto" hangingPunct="1">
              <a:spcAft>
                <a:spcPts val="0"/>
              </a:spcAft>
              <a:buFont typeface="Wingdings" pitchFamily="2" charset="2"/>
              <a:buNone/>
              <a:defRPr/>
            </a:pPr>
            <a:endParaRPr lang="en-US" sz="3200" dirty="0">
              <a:latin typeface="+mj-lt"/>
            </a:endParaRPr>
          </a:p>
          <a:p>
            <a:pPr marL="274320" indent="-274320" eaLnBrk="1" fontAlgn="auto" hangingPunct="1">
              <a:spcAft>
                <a:spcPts val="0"/>
              </a:spcAft>
              <a:buFont typeface="Wingdings 3"/>
              <a:buChar char=""/>
              <a:defRPr/>
            </a:pPr>
            <a:r>
              <a:rPr lang="en-US" sz="3200" b="1" dirty="0" smtClean="0">
                <a:latin typeface="+mj-lt"/>
              </a:rPr>
              <a:t>Emotional/Psychosocial factors:</a:t>
            </a:r>
            <a:br>
              <a:rPr lang="en-US" sz="3200" b="1" dirty="0" smtClean="0">
                <a:latin typeface="+mj-lt"/>
              </a:rPr>
            </a:br>
            <a:r>
              <a:rPr lang="en-US" dirty="0" smtClean="0">
                <a:latin typeface="+mj-lt"/>
              </a:rPr>
              <a:t>Frustration tolerance, interest/engagement . . .</a:t>
            </a:r>
          </a:p>
        </p:txBody>
      </p:sp>
      <p:pic>
        <p:nvPicPr>
          <p:cNvPr id="29700" name="Picture 4" descr="C:\Users\Berner\Pictures\miscellaneous\scanned images\Image0002.JPG"/>
          <p:cNvPicPr>
            <a:picLocks noChangeAspect="1" noChangeArrowheads="1"/>
          </p:cNvPicPr>
          <p:nvPr/>
        </p:nvPicPr>
        <p:blipFill>
          <a:blip r:embed="rId3">
            <a:clrChange>
              <a:clrFrom>
                <a:srgbClr val="FDFDFD"/>
              </a:clrFrom>
              <a:clrTo>
                <a:srgbClr val="FDFDFD">
                  <a:alpha val="0"/>
                </a:srgbClr>
              </a:clrTo>
            </a:clrChange>
            <a:lum contrast="40000"/>
            <a:extLst>
              <a:ext uri="{28A0092B-C50C-407E-A947-70E740481C1C}">
                <a14:useLocalDpi xmlns:a14="http://schemas.microsoft.com/office/drawing/2010/main" val="0"/>
              </a:ext>
            </a:extLst>
          </a:blip>
          <a:srcRect/>
          <a:stretch>
            <a:fillRect/>
          </a:stretch>
        </p:blipFill>
        <p:spPr bwMode="auto">
          <a:xfrm>
            <a:off x="5915025" y="1676400"/>
            <a:ext cx="3000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xplosion 1 6"/>
          <p:cNvSpPr/>
          <p:nvPr/>
        </p:nvSpPr>
        <p:spPr>
          <a:xfrm>
            <a:off x="6553200" y="3048000"/>
            <a:ext cx="1143000" cy="457200"/>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381000" y="6173788"/>
            <a:ext cx="8153400" cy="277812"/>
          </a:xfrm>
          <a:prstGeom prst="rect">
            <a:avLst/>
          </a:prstGeom>
        </p:spPr>
        <p:txBody>
          <a:bodyPr>
            <a:spAutoFit/>
          </a:bodyPr>
          <a:lstStyle/>
          <a:p>
            <a:pPr eaLnBrk="1" hangingPunct="1">
              <a:defRPr/>
            </a:pPr>
            <a:r>
              <a:rPr lang="en-US" sz="1200" dirty="0">
                <a:latin typeface="+mj-lt"/>
                <a:cs typeface="+mn-cs"/>
              </a:rPr>
              <a:t>Cook, A.M. &amp; </a:t>
            </a:r>
            <a:r>
              <a:rPr lang="en-US" sz="1200" dirty="0" err="1">
                <a:latin typeface="+mj-lt"/>
                <a:cs typeface="+mn-cs"/>
              </a:rPr>
              <a:t>Polgar</a:t>
            </a:r>
            <a:r>
              <a:rPr lang="en-US" sz="1200" dirty="0">
                <a:latin typeface="+mj-lt"/>
                <a:cs typeface="+mn-cs"/>
              </a:rPr>
              <a:t>, J. M. (2015). Cook &amp; Hussey’s Assistive Technologies: Principles &amp; Practice. 4</a:t>
            </a:r>
            <a:r>
              <a:rPr lang="en-US" sz="1200" baseline="30000" dirty="0">
                <a:latin typeface="+mj-lt"/>
                <a:cs typeface="+mn-cs"/>
              </a:rPr>
              <a:t>th</a:t>
            </a:r>
            <a:r>
              <a:rPr lang="en-US" sz="1200" dirty="0">
                <a:latin typeface="+mj-lt"/>
                <a:cs typeface="+mn-cs"/>
              </a:rPr>
              <a:t>  edition. St. Louis: Elsevier..</a:t>
            </a:r>
          </a:p>
        </p:txBody>
      </p:sp>
    </p:spTree>
    <p:extLst>
      <p:ext uri="{BB962C8B-B14F-4D97-AF65-F5344CB8AC3E}">
        <p14:creationId xmlns:p14="http://schemas.microsoft.com/office/powerpoint/2010/main" val="348900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2775" y="228600"/>
            <a:ext cx="8153400" cy="990600"/>
          </a:xfrm>
        </p:spPr>
        <p:txBody>
          <a:bodyPr/>
          <a:lstStyle/>
          <a:p>
            <a:pPr eaLnBrk="1" hangingPunct="1"/>
            <a:r>
              <a:rPr lang="en-US" altLang="en-US" smtClean="0"/>
              <a:t>HAAT: Activity Factors</a:t>
            </a:r>
          </a:p>
        </p:txBody>
      </p:sp>
      <p:sp>
        <p:nvSpPr>
          <p:cNvPr id="21507" name="Rectangle 3"/>
          <p:cNvSpPr>
            <a:spLocks noGrp="1" noChangeArrowheads="1"/>
          </p:cNvSpPr>
          <p:nvPr>
            <p:ph sz="quarter" idx="1"/>
          </p:nvPr>
        </p:nvSpPr>
        <p:spPr>
          <a:xfrm>
            <a:off x="609600" y="1371600"/>
            <a:ext cx="7772400" cy="4495800"/>
          </a:xfrm>
        </p:spPr>
        <p:txBody>
          <a:bodyPr>
            <a:normAutofit fontScale="70000" lnSpcReduction="20000"/>
          </a:bodyPr>
          <a:lstStyle/>
          <a:p>
            <a:pPr marL="0" indent="0" eaLnBrk="1" fontAlgn="auto" hangingPunct="1">
              <a:spcAft>
                <a:spcPts val="0"/>
              </a:spcAft>
              <a:buNone/>
              <a:defRPr/>
            </a:pPr>
            <a:r>
              <a:rPr lang="en-US" sz="3200" dirty="0" smtClean="0">
                <a:latin typeface="+mj-lt"/>
              </a:rPr>
              <a:t>What activities must the </a:t>
            </a:r>
            <a:r>
              <a:rPr lang="en-US" sz="3200" dirty="0" smtClean="0">
                <a:latin typeface="+mj-lt"/>
              </a:rPr>
              <a:t>consumer </a:t>
            </a:r>
            <a:r>
              <a:rPr lang="en-US" sz="3200" dirty="0" smtClean="0">
                <a:latin typeface="+mj-lt"/>
              </a:rPr>
              <a:t>perform?</a:t>
            </a:r>
          </a:p>
          <a:p>
            <a:pPr marL="0" indent="0" eaLnBrk="1" fontAlgn="auto" hangingPunct="1">
              <a:spcAft>
                <a:spcPts val="0"/>
              </a:spcAft>
              <a:buNone/>
              <a:defRPr/>
            </a:pPr>
            <a:r>
              <a:rPr lang="en-US" sz="3200" dirty="0" smtClean="0">
                <a:latin typeface="+mj-lt"/>
              </a:rPr>
              <a:t>What are the demands of the task(s)</a:t>
            </a:r>
          </a:p>
          <a:p>
            <a:pPr marL="0" indent="0" eaLnBrk="1" fontAlgn="auto" hangingPunct="1">
              <a:spcAft>
                <a:spcPts val="0"/>
              </a:spcAft>
              <a:buNone/>
              <a:defRPr/>
            </a:pPr>
            <a:endParaRPr lang="en-US" sz="3200" dirty="0" smtClean="0">
              <a:latin typeface="+mj-lt"/>
            </a:endParaRPr>
          </a:p>
          <a:p>
            <a:pPr marL="274320" indent="-274320" eaLnBrk="1" fontAlgn="auto" hangingPunct="1">
              <a:spcAft>
                <a:spcPts val="0"/>
              </a:spcAft>
              <a:buFont typeface="Wingdings 3"/>
              <a:buChar char=""/>
              <a:defRPr/>
            </a:pPr>
            <a:r>
              <a:rPr lang="en-US" sz="3200" b="1" dirty="0" smtClean="0">
                <a:latin typeface="+mj-lt"/>
              </a:rPr>
              <a:t>Self care: </a:t>
            </a:r>
            <a:r>
              <a:rPr lang="en-US" sz="3200" dirty="0" smtClean="0">
                <a:latin typeface="+mj-lt"/>
              </a:rPr>
              <a:t/>
            </a:r>
            <a:br>
              <a:rPr lang="en-US" sz="3200" dirty="0" smtClean="0">
                <a:latin typeface="+mj-lt"/>
              </a:rPr>
            </a:br>
            <a:r>
              <a:rPr lang="en-US" sz="2800" dirty="0" smtClean="0">
                <a:latin typeface="+mj-lt"/>
              </a:rPr>
              <a:t>Bathing, dressing, food prep, self feeding, </a:t>
            </a:r>
            <a:br>
              <a:rPr lang="en-US" sz="2800" dirty="0" smtClean="0">
                <a:latin typeface="+mj-lt"/>
              </a:rPr>
            </a:br>
            <a:r>
              <a:rPr lang="en-US" sz="2800" dirty="0" smtClean="0">
                <a:latin typeface="+mj-lt"/>
              </a:rPr>
              <a:t>coordinating caregivers, maintaining health . . .</a:t>
            </a:r>
          </a:p>
          <a:p>
            <a:pPr marL="274320" indent="-274320" eaLnBrk="1" fontAlgn="auto" hangingPunct="1">
              <a:spcAft>
                <a:spcPts val="0"/>
              </a:spcAft>
              <a:buFont typeface="Wingdings 3"/>
              <a:buChar char=""/>
              <a:defRPr/>
            </a:pPr>
            <a:endParaRPr lang="en-US" sz="3200" dirty="0">
              <a:latin typeface="+mj-lt"/>
            </a:endParaRPr>
          </a:p>
          <a:p>
            <a:pPr marL="274320" indent="-274320" eaLnBrk="1" fontAlgn="auto" hangingPunct="1">
              <a:spcAft>
                <a:spcPts val="0"/>
              </a:spcAft>
              <a:buFont typeface="Wingdings 3"/>
              <a:buChar char=""/>
              <a:defRPr/>
            </a:pPr>
            <a:r>
              <a:rPr lang="en-US" sz="3200" b="1" dirty="0" smtClean="0">
                <a:latin typeface="+mj-lt"/>
              </a:rPr>
              <a:t>Productivity: </a:t>
            </a:r>
            <a:r>
              <a:rPr lang="en-US" sz="3200" dirty="0" smtClean="0">
                <a:latin typeface="+mj-lt"/>
              </a:rPr>
              <a:t/>
            </a:r>
            <a:br>
              <a:rPr lang="en-US" sz="3200" dirty="0" smtClean="0">
                <a:latin typeface="+mj-lt"/>
              </a:rPr>
            </a:br>
            <a:r>
              <a:rPr lang="en-US" sz="2800" dirty="0" smtClean="0">
                <a:latin typeface="+mj-lt"/>
              </a:rPr>
              <a:t>Work, school, home maintenance</a:t>
            </a:r>
            <a:endParaRPr lang="en-US" sz="3200" dirty="0">
              <a:latin typeface="+mj-lt"/>
            </a:endParaRPr>
          </a:p>
          <a:p>
            <a:pPr marL="274320" indent="-274320" eaLnBrk="1" fontAlgn="auto" hangingPunct="1">
              <a:spcAft>
                <a:spcPts val="0"/>
              </a:spcAft>
              <a:buFont typeface="Wingdings 3"/>
              <a:buChar char=""/>
              <a:defRPr/>
            </a:pPr>
            <a:endParaRPr lang="en-US" sz="3200" dirty="0" smtClean="0">
              <a:latin typeface="+mj-lt"/>
            </a:endParaRPr>
          </a:p>
          <a:p>
            <a:pPr marL="274320" indent="-274320" eaLnBrk="1" fontAlgn="auto" hangingPunct="1">
              <a:spcAft>
                <a:spcPts val="0"/>
              </a:spcAft>
              <a:buFont typeface="Wingdings 3"/>
              <a:buChar char=""/>
              <a:defRPr/>
            </a:pPr>
            <a:r>
              <a:rPr lang="en-US" sz="3200" b="1" dirty="0" smtClean="0">
                <a:latin typeface="+mj-lt"/>
              </a:rPr>
              <a:t>Leisure:</a:t>
            </a:r>
            <a:r>
              <a:rPr lang="en-US" sz="3200" dirty="0" smtClean="0">
                <a:latin typeface="+mj-lt"/>
              </a:rPr>
              <a:t/>
            </a:r>
            <a:br>
              <a:rPr lang="en-US" sz="3200" dirty="0" smtClean="0">
                <a:latin typeface="+mj-lt"/>
              </a:rPr>
            </a:br>
            <a:r>
              <a:rPr lang="en-US" sz="3100" dirty="0" smtClean="0">
                <a:latin typeface="+mj-lt"/>
              </a:rPr>
              <a:t>Active leisure, sport, social participation . . .</a:t>
            </a:r>
            <a:r>
              <a:rPr lang="en-US" sz="3200" dirty="0" smtClean="0">
                <a:latin typeface="+mj-lt"/>
              </a:rPr>
              <a:t/>
            </a:r>
            <a:br>
              <a:rPr lang="en-US" sz="3200" dirty="0" smtClean="0">
                <a:latin typeface="+mj-lt"/>
              </a:rPr>
            </a:br>
            <a:endParaRPr lang="en-US" sz="3200" dirty="0" smtClean="0">
              <a:latin typeface="+mj-lt"/>
            </a:endParaRPr>
          </a:p>
          <a:p>
            <a:pPr marL="274320" indent="-274320" eaLnBrk="1" fontAlgn="auto" hangingPunct="1">
              <a:spcAft>
                <a:spcPts val="0"/>
              </a:spcAft>
              <a:buFont typeface="Wingdings 3"/>
              <a:buChar char=""/>
              <a:defRPr/>
            </a:pPr>
            <a:r>
              <a:rPr lang="en-US" sz="3200" dirty="0" smtClean="0">
                <a:latin typeface="+mj-lt"/>
              </a:rPr>
              <a:t>Other?</a:t>
            </a:r>
          </a:p>
        </p:txBody>
      </p:sp>
      <p:pic>
        <p:nvPicPr>
          <p:cNvPr id="31748" name="Picture 4" descr="C:\Users\Berner\Pictures\miscellaneous\scanned images\Image0002.JPG"/>
          <p:cNvPicPr>
            <a:picLocks noChangeAspect="1" noChangeArrowheads="1"/>
          </p:cNvPicPr>
          <p:nvPr/>
        </p:nvPicPr>
        <p:blipFill>
          <a:blip r:embed="rId3">
            <a:clrChange>
              <a:clrFrom>
                <a:srgbClr val="FDFDFD"/>
              </a:clrFrom>
              <a:clrTo>
                <a:srgbClr val="FDFDFD">
                  <a:alpha val="0"/>
                </a:srgbClr>
              </a:clrTo>
            </a:clrChange>
            <a:lum contrast="40000"/>
            <a:extLst>
              <a:ext uri="{28A0092B-C50C-407E-A947-70E740481C1C}">
                <a14:useLocalDpi xmlns:a14="http://schemas.microsoft.com/office/drawing/2010/main" val="0"/>
              </a:ext>
            </a:extLst>
          </a:blip>
          <a:srcRect/>
          <a:stretch>
            <a:fillRect/>
          </a:stretch>
        </p:blipFill>
        <p:spPr bwMode="auto">
          <a:xfrm>
            <a:off x="5915025" y="1676400"/>
            <a:ext cx="3000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xplosion 1 6"/>
          <p:cNvSpPr/>
          <p:nvPr/>
        </p:nvSpPr>
        <p:spPr>
          <a:xfrm>
            <a:off x="7467600" y="2667000"/>
            <a:ext cx="1143000" cy="457200"/>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381000" y="6173788"/>
            <a:ext cx="8153400" cy="277812"/>
          </a:xfrm>
          <a:prstGeom prst="rect">
            <a:avLst/>
          </a:prstGeom>
        </p:spPr>
        <p:txBody>
          <a:bodyPr>
            <a:spAutoFit/>
          </a:bodyPr>
          <a:lstStyle/>
          <a:p>
            <a:pPr eaLnBrk="1" hangingPunct="1">
              <a:defRPr/>
            </a:pPr>
            <a:r>
              <a:rPr lang="en-US" sz="1200" dirty="0">
                <a:latin typeface="+mj-lt"/>
                <a:cs typeface="+mn-cs"/>
              </a:rPr>
              <a:t>Cook, A.M. &amp; </a:t>
            </a:r>
            <a:r>
              <a:rPr lang="en-US" sz="1200" dirty="0" err="1">
                <a:latin typeface="+mj-lt"/>
                <a:cs typeface="+mn-cs"/>
              </a:rPr>
              <a:t>Polgar</a:t>
            </a:r>
            <a:r>
              <a:rPr lang="en-US" sz="1200" dirty="0">
                <a:latin typeface="+mj-lt"/>
                <a:cs typeface="+mn-cs"/>
              </a:rPr>
              <a:t>, J. M. (2015). Cook &amp; Hussey’s Assistive Technologies: Principles &amp; Practice. 4</a:t>
            </a:r>
            <a:r>
              <a:rPr lang="en-US" sz="1200" baseline="30000" dirty="0">
                <a:latin typeface="+mj-lt"/>
                <a:cs typeface="+mn-cs"/>
              </a:rPr>
              <a:t>th</a:t>
            </a:r>
            <a:r>
              <a:rPr lang="en-US" sz="1200" dirty="0">
                <a:latin typeface="+mj-lt"/>
                <a:cs typeface="+mn-cs"/>
              </a:rPr>
              <a:t>  edition. St. Louis: Elsevier..</a:t>
            </a:r>
          </a:p>
        </p:txBody>
      </p:sp>
    </p:spTree>
    <p:extLst>
      <p:ext uri="{BB962C8B-B14F-4D97-AF65-F5344CB8AC3E}">
        <p14:creationId xmlns:p14="http://schemas.microsoft.com/office/powerpoint/2010/main" val="323062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HOTSPOTTYPE" val="NextSlide"/>
  <p:tag name="BRANCHTO"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6455</TotalTime>
  <Words>1491</Words>
  <Application>Microsoft Office PowerPoint</Application>
  <PresentationFormat>On-screen Show (4:3)</PresentationFormat>
  <Paragraphs>272</Paragraphs>
  <Slides>44</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Cambria</vt:lpstr>
      <vt:lpstr>Gill Sans MT</vt:lpstr>
      <vt:lpstr>Monotype Sorts</vt:lpstr>
      <vt:lpstr>Times New Roman</vt:lpstr>
      <vt:lpstr>Verdana</vt:lpstr>
      <vt:lpstr>Wingdings</vt:lpstr>
      <vt:lpstr>Wingdings 3</vt:lpstr>
      <vt:lpstr>Origin</vt:lpstr>
      <vt:lpstr>PowerPoint Presentation</vt:lpstr>
      <vt:lpstr>Objectives</vt:lpstr>
      <vt:lpstr>Considerations for choosing  assistive technologies</vt:lpstr>
      <vt:lpstr>Defining Assistive Technology:  Federal Definition of AT</vt:lpstr>
      <vt:lpstr>Defining Assistive Technology: </vt:lpstr>
      <vt:lpstr>Maude: Mother and Grandmother</vt:lpstr>
      <vt:lpstr>Applying the Human, Activity,  and Assistive Technology Model</vt:lpstr>
      <vt:lpstr>HAAT: Human Factors</vt:lpstr>
      <vt:lpstr>HAAT: Activity Factors</vt:lpstr>
      <vt:lpstr>HAAT: Assistive Technology Factors</vt:lpstr>
      <vt:lpstr>HAAT: Contextual Factors</vt:lpstr>
      <vt:lpstr>Applying the Human, Activity,  and Assistive Technology Model</vt:lpstr>
      <vt:lpstr>Review of Programs &amp; Funding Sources</vt:lpstr>
      <vt:lpstr>MassMATCH AT Programs</vt:lpstr>
      <vt:lpstr>Assistive Technology Exchange in New England and New York: getATstuff.org</vt:lpstr>
      <vt:lpstr>MA Assistive Technology Loan Program</vt:lpstr>
      <vt:lpstr>Mass AT Long-Term Device Loan Program</vt:lpstr>
      <vt:lpstr>REquipment: Durable Medical Equipment (DME) Reuse Program</vt:lpstr>
      <vt:lpstr>ATRC: Assistive Technology Regional Centers</vt:lpstr>
      <vt:lpstr>Assistive Technology Regional Centers</vt:lpstr>
      <vt:lpstr>AT School Share (ATSS)</vt:lpstr>
      <vt:lpstr>Additional AT Programs in Massachusetts</vt:lpstr>
      <vt:lpstr>MRC Adaptive Assistance</vt:lpstr>
      <vt:lpstr>MRC Assistive Technology  Independent Living Program</vt:lpstr>
      <vt:lpstr>MRC Assistive Technology  Independent Living Program</vt:lpstr>
      <vt:lpstr>Home Modification Loan Program</vt:lpstr>
      <vt:lpstr>MCDHH Communication Access,  Training and Technology Services</vt:lpstr>
      <vt:lpstr>MCB AT for the Blind Program</vt:lpstr>
      <vt:lpstr>DDS Assistive Technology</vt:lpstr>
      <vt:lpstr>The TACLE Instrument</vt:lpstr>
      <vt:lpstr>TACLE: Transition Assistance to Community Living Environment</vt:lpstr>
      <vt:lpstr>TACLE: Responses</vt:lpstr>
      <vt:lpstr>TACLE Intake Form</vt:lpstr>
      <vt:lpstr>TACLE Tips</vt:lpstr>
      <vt:lpstr>TACLE: Safety and Mobility</vt:lpstr>
      <vt:lpstr>TACLE: Personal Care</vt:lpstr>
      <vt:lpstr>TACLE: Cognition &amp; Memory</vt:lpstr>
      <vt:lpstr>TACLE: Home Management</vt:lpstr>
      <vt:lpstr>TACLE: Communication</vt:lpstr>
      <vt:lpstr>TACLE: Community Involvement/Leisure</vt:lpstr>
      <vt:lpstr>Using the TACLE Tool</vt:lpstr>
      <vt:lpstr>Activity: Considering the consumer</vt:lpstr>
      <vt:lpstr>Activity: Completing the TACLE</vt:lpstr>
      <vt:lpstr>For More Information</vt:lpstr>
    </vt:vector>
  </TitlesOfParts>
  <Company>EASTERSEALSMA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Committee Meeting</dc:title>
  <dc:creator>Kevin Berner</dc:creator>
  <cp:lastModifiedBy>Bonney, Kobena (MRC)</cp:lastModifiedBy>
  <cp:revision>550</cp:revision>
  <dcterms:created xsi:type="dcterms:W3CDTF">2001-03-21T13:23:12Z</dcterms:created>
  <dcterms:modified xsi:type="dcterms:W3CDTF">2017-06-09T15:48:39Z</dcterms:modified>
</cp:coreProperties>
</file>